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9"/>
  </p:notesMasterIdLst>
  <p:sldIdLst>
    <p:sldId id="256" r:id="rId2"/>
    <p:sldId id="336" r:id="rId3"/>
    <p:sldId id="257" r:id="rId4"/>
    <p:sldId id="342" r:id="rId5"/>
    <p:sldId id="258" r:id="rId6"/>
    <p:sldId id="329" r:id="rId7"/>
    <p:sldId id="260" r:id="rId8"/>
    <p:sldId id="330" r:id="rId9"/>
    <p:sldId id="337" r:id="rId10"/>
    <p:sldId id="277" r:id="rId11"/>
    <p:sldId id="261" r:id="rId12"/>
    <p:sldId id="259" r:id="rId13"/>
    <p:sldId id="274" r:id="rId14"/>
    <p:sldId id="334" r:id="rId15"/>
    <p:sldId id="338" r:id="rId16"/>
    <p:sldId id="331" r:id="rId17"/>
    <p:sldId id="332" r:id="rId18"/>
    <p:sldId id="264" r:id="rId19"/>
    <p:sldId id="265" r:id="rId20"/>
    <p:sldId id="266" r:id="rId21"/>
    <p:sldId id="267" r:id="rId22"/>
    <p:sldId id="268" r:id="rId23"/>
    <p:sldId id="269" r:id="rId24"/>
    <p:sldId id="333" r:id="rId25"/>
    <p:sldId id="270" r:id="rId26"/>
    <p:sldId id="335" r:id="rId27"/>
    <p:sldId id="276" r:id="rId28"/>
    <p:sldId id="279" r:id="rId29"/>
    <p:sldId id="278" r:id="rId30"/>
    <p:sldId id="275" r:id="rId31"/>
    <p:sldId id="282" r:id="rId32"/>
    <p:sldId id="339" r:id="rId33"/>
    <p:sldId id="283" r:id="rId34"/>
    <p:sldId id="284" r:id="rId35"/>
    <p:sldId id="340" r:id="rId36"/>
    <p:sldId id="341" r:id="rId37"/>
    <p:sldId id="286" r:id="rId38"/>
    <p:sldId id="287" r:id="rId39"/>
    <p:sldId id="344" r:id="rId40"/>
    <p:sldId id="345" r:id="rId41"/>
    <p:sldId id="346" r:id="rId42"/>
    <p:sldId id="299" r:id="rId43"/>
    <p:sldId id="300" r:id="rId44"/>
    <p:sldId id="301" r:id="rId45"/>
    <p:sldId id="350" r:id="rId46"/>
    <p:sldId id="285" r:id="rId47"/>
    <p:sldId id="295" r:id="rId48"/>
    <p:sldId id="349" r:id="rId49"/>
    <p:sldId id="351" r:id="rId50"/>
    <p:sldId id="348" r:id="rId51"/>
    <p:sldId id="347" r:id="rId52"/>
    <p:sldId id="352" r:id="rId53"/>
    <p:sldId id="354" r:id="rId54"/>
    <p:sldId id="353" r:id="rId55"/>
    <p:sldId id="296" r:id="rId56"/>
    <p:sldId id="297" r:id="rId57"/>
    <p:sldId id="298" r:id="rId58"/>
    <p:sldId id="355" r:id="rId59"/>
    <p:sldId id="302" r:id="rId60"/>
    <p:sldId id="303" r:id="rId61"/>
    <p:sldId id="304" r:id="rId62"/>
    <p:sldId id="356" r:id="rId63"/>
    <p:sldId id="305" r:id="rId64"/>
    <p:sldId id="306" r:id="rId65"/>
    <p:sldId id="307" r:id="rId66"/>
    <p:sldId id="308" r:id="rId67"/>
    <p:sldId id="310" r:id="rId68"/>
    <p:sldId id="309" r:id="rId69"/>
    <p:sldId id="311" r:id="rId70"/>
    <p:sldId id="312" r:id="rId71"/>
    <p:sldId id="313" r:id="rId72"/>
    <p:sldId id="314" r:id="rId73"/>
    <p:sldId id="318" r:id="rId74"/>
    <p:sldId id="319" r:id="rId75"/>
    <p:sldId id="320" r:id="rId76"/>
    <p:sldId id="321" r:id="rId77"/>
    <p:sldId id="328" r:id="rId78"/>
  </p:sldIdLst>
  <p:sldSz cx="9144000" cy="5143500" type="screen16x9"/>
  <p:notesSz cx="6858000" cy="9144000"/>
  <p:embeddedFontLst>
    <p:embeddedFont>
      <p:font typeface="Calibri" panose="020F0502020204030204" pitchFamily="34" charset="0"/>
      <p:regular r:id="rId80"/>
      <p:bold r:id="rId81"/>
      <p:italic r:id="rId82"/>
      <p:boldItalic r:id="rId83"/>
    </p:embeddedFont>
    <p:embeddedFont>
      <p:font typeface="Consolas" panose="020B0609020204030204" pitchFamily="49" charset="0"/>
      <p:regular r:id="rId84"/>
      <p:bold r:id="rId85"/>
      <p:italic r:id="rId86"/>
      <p:boldItalic r:id="rId87"/>
    </p:embeddedFont>
    <p:embeddedFont>
      <p:font typeface="Dank Mono" pitchFamily="49" charset="77"/>
      <p:regular r:id="rId88"/>
      <p:italic r:id="rId89"/>
    </p:embeddedFont>
    <p:embeddedFont>
      <p:font typeface="Garamond" panose="02020404030301010803" pitchFamily="18" charset="0"/>
      <p:regular r:id="rId90"/>
      <p:bold r:id="rId91"/>
      <p:italic r:id="rId92"/>
      <p:boldItalic r:id="rId93"/>
    </p:embeddedFont>
    <p:embeddedFont>
      <p:font typeface="Helvetica Neue" panose="02000503000000020004" pitchFamily="2" charset="0"/>
      <p:regular r:id="rId94"/>
      <p:bold r:id="rId95"/>
      <p:italic r:id="rId96"/>
      <p:boldItalic r:id="rId97"/>
    </p:embeddedFont>
    <p:embeddedFont>
      <p:font typeface="Oswald" pitchFamily="2" charset="77"/>
      <p:regular r:id="rId98"/>
      <p:bold r:id="rId99"/>
    </p:embeddedFont>
    <p:embeddedFont>
      <p:font typeface="Tw Cen MT" panose="020B0602020104020603" pitchFamily="34" charset="77"/>
      <p:regular r:id="rId100"/>
      <p:bold r:id="rId101"/>
      <p:italic r:id="rId102"/>
      <p:boldItalic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57891"/>
  </p:normalViewPr>
  <p:slideViewPr>
    <p:cSldViewPr snapToGrid="0" snapToObjects="1">
      <p:cViewPr>
        <p:scale>
          <a:sx n="95" d="100"/>
          <a:sy n="95" d="100"/>
        </p:scale>
        <p:origin x="1456" y="168"/>
      </p:cViewPr>
      <p:guideLst/>
    </p:cSldViewPr>
  </p:slideViewPr>
  <p:notesTextViewPr>
    <p:cViewPr>
      <p:scale>
        <a:sx n="1" d="1"/>
        <a:sy n="1" d="1"/>
      </p:scale>
      <p:origin x="0" y="-264"/>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07" Type="http://schemas.openxmlformats.org/officeDocument/2006/relationships/tableStyles" Target="tableStyle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102" Type="http://schemas.openxmlformats.org/officeDocument/2006/relationships/font" Target="fonts/font23.fntdata"/><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2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8.fntdata"/><Relationship Id="rId104"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21.fntdata"/><Relationship Id="rId105"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8 hours – 1 hour lunch break</a:t>
            </a:r>
          </a:p>
          <a:p>
            <a:pPr marL="0" lvl="0" indent="0" algn="l" rtl="0">
              <a:spcBef>
                <a:spcPts val="0"/>
              </a:spcBef>
              <a:spcAft>
                <a:spcPts val="0"/>
              </a:spcAft>
              <a:buNone/>
            </a:pPr>
            <a:r>
              <a:rPr lang="en-US" dirty="0"/>
              <a:t>7 hours = 420 minutes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10-minute break every hour</a:t>
            </a:r>
          </a:p>
          <a:p>
            <a:pPr marL="0" lvl="0" indent="0" algn="l" rtl="0">
              <a:spcBef>
                <a:spcPts val="0"/>
              </a:spcBef>
              <a:spcAft>
                <a:spcPts val="0"/>
              </a:spcAft>
              <a:buNone/>
            </a:pPr>
            <a:r>
              <a:rPr lang="en-US" dirty="0"/>
              <a:t>- Try to break on </a:t>
            </a:r>
            <a:r>
              <a:rPr lang="en-US" dirty="0" err="1"/>
              <a:t>excersize</a:t>
            </a:r>
            <a:r>
              <a:rPr lang="en-US" dirty="0"/>
              <a:t> to catch up anyone</a:t>
            </a:r>
            <a:endParaRPr dirty="0"/>
          </a:p>
        </p:txBody>
      </p:sp>
      <p:sp>
        <p:nvSpPr>
          <p:cNvPr id="81" name="Google Shape;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85m</a:t>
            </a: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What is Gherkin?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10 minutes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Given / When / Then</a:t>
            </a:r>
          </a:p>
          <a:p>
            <a:r>
              <a:rPr lang="en-US" sz="1100" b="0" i="0" u="none" strike="noStrike" cap="none" dirty="0">
                <a:solidFill>
                  <a:srgbClr val="000000"/>
                </a:solidFill>
                <a:effectLst/>
                <a:latin typeface="Arial"/>
                <a:ea typeface="Arial"/>
                <a:cs typeface="Arial"/>
                <a:sym typeface="Arial"/>
              </a:rPr>
              <a:t>Given – These steps are used to set up the initial state before you do your test</a:t>
            </a:r>
          </a:p>
          <a:p>
            <a:r>
              <a:rPr lang="en-US" sz="1100" b="0" i="0" u="none" strike="noStrike" cap="none" dirty="0">
                <a:solidFill>
                  <a:srgbClr val="000000"/>
                </a:solidFill>
                <a:effectLst/>
                <a:latin typeface="Arial"/>
                <a:ea typeface="Arial"/>
                <a:cs typeface="Arial"/>
                <a:sym typeface="Arial"/>
              </a:rPr>
              <a:t>When – These steps are the actual test that is to be executed</a:t>
            </a:r>
          </a:p>
          <a:p>
            <a:r>
              <a:rPr lang="en-US" sz="1100" b="0" i="0" u="none" strike="noStrike" cap="none" dirty="0">
                <a:solidFill>
                  <a:srgbClr val="000000"/>
                </a:solidFill>
                <a:effectLst/>
                <a:latin typeface="Arial"/>
                <a:ea typeface="Arial"/>
                <a:cs typeface="Arial"/>
                <a:sym typeface="Arial"/>
              </a:rPr>
              <a:t>Then – These steps are used to assert on the outcome of the test</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Arrange / Act / Do</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Make a peanut butter jelly?</a:t>
            </a:r>
          </a:p>
          <a:p>
            <a:pPr marL="0" lvl="0" indent="0" algn="l" rtl="0">
              <a:spcBef>
                <a:spcPts val="0"/>
              </a:spcBef>
              <a:spcAft>
                <a:spcPts val="0"/>
              </a:spcAft>
              <a:buNone/>
            </a:pPr>
            <a:r>
              <a:rPr lang="en-US" sz="1400" dirty="0"/>
              <a:t>Describe part of the product you are working on?</a:t>
            </a:r>
          </a:p>
          <a:p>
            <a:pPr marL="0" lvl="0" indent="0" algn="l" rtl="0">
              <a:spcBef>
                <a:spcPts val="0"/>
              </a:spcBef>
              <a:spcAft>
                <a:spcPts val="0"/>
              </a:spcAft>
              <a:buNone/>
            </a:pPr>
            <a:endParaRPr lang="en-US" sz="14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100m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has computer configured and runnable.</a:t>
            </a:r>
          </a:p>
          <a:p>
            <a:pPr marL="0" lvl="0" indent="0" algn="l" rtl="0">
              <a:spcBef>
                <a:spcPts val="0"/>
              </a:spcBef>
              <a:spcAft>
                <a:spcPts val="0"/>
              </a:spcAft>
              <a:buNone/>
            </a:pPr>
            <a:r>
              <a:rPr lang="en-US" dirty="0"/>
              <a:t>If we run into problems, pair up and resolve the problems at lunch time.</a:t>
            </a:r>
          </a:p>
          <a:p>
            <a:pPr marL="0" lvl="0" indent="0" algn="l" rtl="0">
              <a:spcBef>
                <a:spcPts val="0"/>
              </a:spcBef>
              <a:spcAft>
                <a:spcPts val="0"/>
              </a:spcAft>
              <a:buNone/>
            </a:pPr>
            <a:r>
              <a:rPr lang="en-US" dirty="0"/>
              <a:t>Review TypeScript quickly.</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Walk before you run.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can we get started?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can run TypeScript</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050da5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050da5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105m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often should tests be ran?</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050da5fc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115m</a:t>
            </a:r>
            <a:endParaRPr lang="en-US" dirty="0"/>
          </a:p>
          <a:p>
            <a:pPr marL="0" lvl="0" indent="0" algn="l" rtl="0">
              <a:spcBef>
                <a:spcPts val="0"/>
              </a:spcBef>
              <a:spcAft>
                <a:spcPts val="0"/>
              </a:spcAft>
              <a:buNone/>
            </a:pPr>
            <a:endParaRPr dirty="0"/>
          </a:p>
        </p:txBody>
      </p:sp>
      <p:sp>
        <p:nvSpPr>
          <p:cNvPr id="223" name="Google Shape;223;g24050da5f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135m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15 minutes – Tour the hello world project</a:t>
            </a:r>
            <a:br>
              <a:rPr lang="en-US" sz="1400" b="0" dirty="0">
                <a:effectLst/>
              </a:rPr>
            </a:br>
            <a:endParaRPr lang="en-US" sz="1400" b="0" dirty="0">
              <a:effectLst/>
            </a:endParaRPr>
          </a:p>
          <a:p>
            <a:pPr marL="0" lvl="0" indent="0" algn="l" rtl="0">
              <a:spcBef>
                <a:spcPts val="0"/>
              </a:spcBef>
              <a:spcAft>
                <a:spcPts val="0"/>
              </a:spcAft>
              <a:buNone/>
            </a:pPr>
            <a:r>
              <a:rPr lang="en-US" sz="1400" dirty="0"/>
              <a:t>Make sure everyone has computer configured and runnable.</a:t>
            </a:r>
          </a:p>
          <a:p>
            <a:pPr marL="0" lvl="0" indent="0" algn="l" rtl="0">
              <a:spcBef>
                <a:spcPts val="0"/>
              </a:spcBef>
              <a:spcAft>
                <a:spcPts val="0"/>
              </a:spcAft>
              <a:buNone/>
            </a:pPr>
            <a:r>
              <a:rPr lang="en-US" sz="1400" dirty="0"/>
              <a:t>If we run into problems, pair up and resolve the problems at lunch time.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Make sure all can interactive debug a break point</a:t>
            </a:r>
            <a:endParaRPr sz="1400" dirty="0"/>
          </a:p>
        </p:txBody>
      </p:sp>
    </p:spTree>
    <p:extLst>
      <p:ext uri="{BB962C8B-B14F-4D97-AF65-F5344CB8AC3E}">
        <p14:creationId xmlns:p14="http://schemas.microsoft.com/office/powerpoint/2010/main" val="52814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145m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3084831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Does anyone have familiarity with any automation tooling?</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514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085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050da5fc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45" name="Google Shape;145;g24050da5f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050da5fc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61" name="Google Shape;161;g24050da5f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4050da5fc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69" name="Google Shape;169;g24050da5f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050da5f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050da5f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160m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162.5m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 the same as the Selenium IDE Record-Playback tool</a:t>
            </a:r>
            <a:endParaRPr dirty="0"/>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165m</a:t>
            </a:r>
          </a:p>
          <a:p>
            <a:pPr marL="139700" indent="0">
              <a:buNone/>
            </a:pPr>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What is Protractor?</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Protractor is an automation testing tool for web applications testing; combining powerful technologies such as Jasmine, Selenium </a:t>
            </a:r>
            <a:r>
              <a:rPr lang="en-US" sz="1100" b="0" i="0" u="none" strike="noStrike" cap="none" dirty="0" err="1">
                <a:solidFill>
                  <a:srgbClr val="000000"/>
                </a:solidFill>
                <a:effectLst/>
                <a:latin typeface="Arial"/>
                <a:ea typeface="Arial"/>
                <a:cs typeface="Arial"/>
                <a:sym typeface="Arial"/>
              </a:rPr>
              <a:t>Webdriver</a:t>
            </a:r>
            <a:r>
              <a:rPr lang="en-US" sz="1100" b="0" i="0" u="none" strike="noStrike" cap="none" dirty="0">
                <a:solidFill>
                  <a:srgbClr val="000000"/>
                </a:solidFill>
                <a:effectLst/>
                <a:latin typeface="Arial"/>
                <a:ea typeface="Arial"/>
                <a:cs typeface="Arial"/>
                <a:sym typeface="Arial"/>
              </a:rPr>
              <a:t>, Node.js etc.</a:t>
            </a:r>
          </a:p>
          <a:p>
            <a:r>
              <a:rPr lang="en-US" sz="1100" b="0" i="0" u="none" strike="noStrike" cap="none" dirty="0">
                <a:solidFill>
                  <a:srgbClr val="000000"/>
                </a:solidFill>
                <a:effectLst/>
                <a:latin typeface="Arial"/>
                <a:ea typeface="Arial"/>
                <a:cs typeface="Arial"/>
                <a:sym typeface="Arial"/>
              </a:rPr>
              <a:t>The Protractor testing tool is an end to end behavior-driven testing framework designed keeping Angular JS applications in mind. Even though that might sound like Protractor won’t work with non-angular JS applications, it does. </a:t>
            </a:r>
          </a:p>
          <a:p>
            <a:r>
              <a:rPr lang="en-US" sz="1100" b="0" i="0" u="none" strike="noStrike" cap="none" dirty="0">
                <a:solidFill>
                  <a:srgbClr val="000000"/>
                </a:solidFill>
                <a:effectLst/>
                <a:latin typeface="Arial"/>
                <a:ea typeface="Arial"/>
                <a:cs typeface="Arial"/>
                <a:sym typeface="Arial"/>
              </a:rPr>
              <a:t>It works with both Angular and non-Angular JS applications equally well.</a:t>
            </a:r>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639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4050da5fc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cliec</a:t>
            </a:r>
            <a:r>
              <a:rPr lang="en-US" dirty="0"/>
              <a:t> was the first tool (that I’m aware of) for automating a browser from a general-purpose programming language. </a:t>
            </a:r>
            <a:r>
              <a:rPr lang="en-US" dirty="0" err="1"/>
              <a:t>cliec</a:t>
            </a:r>
            <a:r>
              <a:rPr lang="en-US" dirty="0"/>
              <a:t> led to WTR which led to </a:t>
            </a:r>
            <a:r>
              <a:rPr lang="en-US" dirty="0" err="1"/>
              <a:t>WATiR</a:t>
            </a:r>
            <a:r>
              <a:rPr lang="en-US" dirty="0"/>
              <a:t>. Originally </a:t>
            </a:r>
            <a:r>
              <a:rPr lang="en-US" dirty="0" err="1"/>
              <a:t>WATiR</a:t>
            </a:r>
            <a:r>
              <a:rPr lang="en-US" dirty="0"/>
              <a:t> only worked with IE but had ports to later projects. In 2009 </a:t>
            </a:r>
            <a:r>
              <a:rPr lang="en-US" dirty="0" err="1"/>
              <a:t>WATiR</a:t>
            </a:r>
            <a:r>
              <a:rPr lang="en-US" dirty="0"/>
              <a:t> was ported to the WebDriver spec and began using tools like Selenium instead of driving browsers directly. Selenium was inspired by </a:t>
            </a:r>
            <a:r>
              <a:rPr lang="en-US" dirty="0" err="1"/>
              <a:t>WATiR</a:t>
            </a:r>
            <a:r>
              <a:rPr lang="en-US" dirty="0"/>
              <a:t> and was the first cross platform browser automation tool.</a:t>
            </a:r>
            <a:endParaRPr dirty="0"/>
          </a:p>
        </p:txBody>
      </p:sp>
      <p:sp>
        <p:nvSpPr>
          <p:cNvPr id="192" name="Google Shape;192;g24050da5f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185m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20 minutes</a:t>
            </a:r>
          </a:p>
          <a:p>
            <a:pPr marL="0" lvl="0" indent="0" algn="l" rtl="0">
              <a:spcBef>
                <a:spcPts val="0"/>
              </a:spcBef>
              <a:spcAft>
                <a:spcPts val="0"/>
              </a:spcAft>
              <a:buNone/>
            </a:pPr>
            <a:endParaRPr lang="en-US" sz="1400" dirty="0"/>
          </a:p>
          <a:p>
            <a:pPr rtl="0"/>
            <a:r>
              <a:rPr lang="en-US" sz="1100" b="0" i="0" u="none" strike="noStrike" cap="none" dirty="0">
                <a:solidFill>
                  <a:srgbClr val="000000"/>
                </a:solidFill>
                <a:effectLst/>
                <a:latin typeface="Arial"/>
                <a:ea typeface="Arial"/>
                <a:cs typeface="Arial"/>
                <a:sym typeface="Arial"/>
              </a:rPr>
              <a:t>Presenter goes through the 1st </a:t>
            </a:r>
            <a:r>
              <a:rPr lang="en-US" sz="1100" b="0" i="0" u="none" strike="noStrike" cap="none" dirty="0" err="1">
                <a:solidFill>
                  <a:srgbClr val="000000"/>
                </a:solidFill>
                <a:effectLst/>
                <a:latin typeface="Arial"/>
                <a:ea typeface="Arial"/>
                <a:cs typeface="Arial"/>
                <a:sym typeface="Arial"/>
              </a:rPr>
              <a:t>adopt_puppies.feature</a:t>
            </a:r>
            <a:r>
              <a:rPr lang="en-US" sz="1100" b="0" i="0" u="none" strike="noStrike" cap="none" dirty="0">
                <a:solidFill>
                  <a:srgbClr val="000000"/>
                </a:solidFill>
                <a:effectLst/>
                <a:latin typeface="Arial"/>
                <a:ea typeface="Arial"/>
                <a:cs typeface="Arial"/>
                <a:sym typeface="Arial"/>
              </a:rPr>
              <a:t> scenario with the class. The class is your “pair.” Timebox this exercise for 15 minutes</a:t>
            </a:r>
            <a:br>
              <a:rPr lang="en-US" sz="1400" b="0" dirty="0">
                <a:effectLst/>
              </a:rPr>
            </a:br>
            <a:br>
              <a:rPr lang="en-US" sz="1400" b="0" dirty="0">
                <a:effectLst/>
              </a:rPr>
            </a:br>
            <a:r>
              <a:rPr lang="en-US" sz="1100" b="0" i="0" u="none" strike="noStrike" cap="none" dirty="0">
                <a:solidFill>
                  <a:srgbClr val="000000"/>
                </a:solidFill>
                <a:effectLst/>
                <a:latin typeface="Arial"/>
                <a:ea typeface="Arial"/>
                <a:cs typeface="Arial"/>
                <a:sym typeface="Arial"/>
              </a:rPr>
              <a:t>  Scenario: #1 Be able to view the details of a puppy</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Given I am on the home page</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When I click on the puppy "Brook"</a:t>
            </a:r>
            <a:endParaRPr lang="en-US" sz="1400" b="0" dirty="0">
              <a:effectLst/>
            </a:endParaRPr>
          </a:p>
          <a:p>
            <a:pPr marL="457200" indent="-317500" rtl="0"/>
            <a:r>
              <a:rPr lang="en-US" sz="1100" b="0" i="0" u="none" strike="noStrike" cap="none" dirty="0">
                <a:solidFill>
                  <a:srgbClr val="000000"/>
                </a:solidFill>
                <a:effectLst/>
                <a:latin typeface="Arial"/>
                <a:ea typeface="Arial"/>
                <a:cs typeface="Arial"/>
                <a:sym typeface="Arial"/>
              </a:rPr>
              <a:t>    Then I see "Adopt Me!”</a:t>
            </a:r>
          </a:p>
          <a:p>
            <a:pPr marL="139700" indent="0" rtl="0">
              <a:buNone/>
            </a:pPr>
            <a:br>
              <a:rPr lang="en-US" sz="1400" b="0" i="0" u="none" strike="noStrike" cap="none" dirty="0">
                <a:solidFill>
                  <a:srgbClr val="000000"/>
                </a:solidFill>
                <a:effectLst/>
                <a:latin typeface="Arial"/>
                <a:ea typeface="Arial"/>
                <a:cs typeface="Arial"/>
                <a:sym typeface="Arial"/>
              </a:rPr>
            </a:br>
            <a:br>
              <a:rPr lang="en-US" sz="1400" b="0" dirty="0">
                <a:effectLst/>
              </a:rPr>
            </a:br>
            <a:r>
              <a:rPr lang="en-US" sz="1100" b="0" i="0" u="none" strike="noStrike" cap="none" dirty="0">
                <a:solidFill>
                  <a:srgbClr val="000000"/>
                </a:solidFill>
                <a:effectLst/>
                <a:latin typeface="Arial"/>
                <a:ea typeface="Arial"/>
                <a:cs typeface="Arial"/>
                <a:sym typeface="Arial"/>
              </a:rPr>
              <a:t>POSSIBLE SOLUTION:</a:t>
            </a:r>
          </a:p>
          <a:p>
            <a:pPr rtl="0"/>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import { $, element, by,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 browser } from 'protractor';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import { Given, When, Then } from 'cucumber';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chai = require('chai').use(require('chai-as-promised'));</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expect = </a:t>
            </a:r>
            <a:r>
              <a:rPr lang="en-US" sz="1100" b="0" i="0" u="none" strike="noStrike" cap="none" dirty="0" err="1">
                <a:solidFill>
                  <a:srgbClr val="000000"/>
                </a:solidFill>
                <a:effectLst/>
                <a:latin typeface="Arial"/>
                <a:ea typeface="Arial"/>
                <a:cs typeface="Arial"/>
                <a:sym typeface="Arial"/>
              </a:rPr>
              <a:t>chai.expect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Given(/^I am on the home page$/, async ()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 = "Sally's Puppy Adoption Agency";</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browser.get</a:t>
            </a:r>
            <a:r>
              <a:rPr lang="en-US" sz="1100" b="0" i="0" u="none" strike="noStrike" cap="none" dirty="0">
                <a:solidFill>
                  <a:srgbClr val="000000"/>
                </a:solidFill>
                <a:effectLst/>
                <a:latin typeface="Arial"/>
                <a:ea typeface="Arial"/>
                <a:cs typeface="Arial"/>
                <a:sym typeface="Arial"/>
              </a:rPr>
              <a:t>('http://localhost:3000');</a:t>
            </a:r>
          </a:p>
          <a:p>
            <a:pPr marL="139700" indent="0">
              <a:buNone/>
            </a:pPr>
            <a:r>
              <a:rPr lang="en-US" sz="1100" b="0" i="0" u="none" strike="noStrike" cap="none" dirty="0">
                <a:solidFill>
                  <a:srgbClr val="000000"/>
                </a:solidFill>
                <a:effectLst/>
                <a:latin typeface="Arial"/>
                <a:ea typeface="Arial"/>
                <a:cs typeface="Arial"/>
                <a:sym typeface="Arial"/>
              </a:rPr>
              <a:t>await expect(</a:t>
            </a:r>
            <a:r>
              <a:rPr lang="en-US" sz="1100" b="0" i="0" u="none" strike="noStrike" cap="none" dirty="0" err="1">
                <a:solidFill>
                  <a:srgbClr val="000000"/>
                </a:solidFill>
                <a:effectLst/>
                <a:latin typeface="Arial"/>
                <a:ea typeface="Arial"/>
                <a:cs typeface="Arial"/>
                <a:sym typeface="Arial"/>
              </a:rPr>
              <a:t>browser.getTitle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to.eventually.equal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When(/^I click on the puppy "(.*?)"$/, async (</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puppy_list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var puppy: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for (let index in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puppyElement.getText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puppy =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viewDetails</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viewDetails.click</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Then(/^I see "(.*?)"$/, async (text) =&gt; {</a:t>
            </a:r>
          </a:p>
          <a:p>
            <a:pPr marL="139700" indent="0">
              <a:buNone/>
            </a:pPr>
            <a:r>
              <a:rPr lang="en-US" sz="1100" b="0" i="0" u="none" strike="noStrike" cap="none" dirty="0">
                <a:solidFill>
                  <a:srgbClr val="000000"/>
                </a:solidFill>
                <a:effectLst/>
                <a:latin typeface="Arial"/>
                <a:ea typeface="Arial"/>
                <a:cs typeface="Arial"/>
                <a:sym typeface="Arial"/>
              </a:rPr>
              <a:t>let buttons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false;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for (let index in buttons) {</a:t>
            </a:r>
          </a:p>
          <a:p>
            <a:pPr marL="139700" indent="0">
              <a:buNone/>
            </a:pPr>
            <a:r>
              <a:rPr lang="en-US" sz="1100" b="0" i="0" u="none" strike="noStrike" cap="none" dirty="0">
                <a:solidFill>
                  <a:srgbClr val="000000"/>
                </a:solidFill>
                <a:effectLst/>
                <a:latin typeface="Arial"/>
                <a:ea typeface="Arial"/>
                <a:cs typeface="Arial"/>
                <a:sym typeface="Arial"/>
              </a:rPr>
              <a:t>let button = buttons[index];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button.getAttribute</a:t>
            </a:r>
            <a:r>
              <a:rPr lang="en-US" sz="1100" b="0" i="0" u="none" strike="noStrike" cap="none" dirty="0">
                <a:solidFill>
                  <a:srgbClr val="000000"/>
                </a:solidFill>
                <a:effectLst/>
                <a:latin typeface="Arial"/>
                <a:ea typeface="Arial"/>
                <a:cs typeface="Arial"/>
                <a:sym typeface="Arial"/>
              </a:rPr>
              <a:t>('value');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(text)) {</a:t>
            </a:r>
          </a:p>
          <a:p>
            <a:pPr marL="139700" indent="0">
              <a:buNone/>
            </a:pP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true;</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expect(</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to.be.true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139700" indent="0" rtl="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40947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47f60b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47f60b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205m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Explain here why we have the folder structure in the project:</a:t>
            </a:r>
            <a:endParaRPr sz="1400" dirty="0"/>
          </a:p>
          <a:p>
            <a:pPr marL="457200" lvl="0" indent="-317500" algn="l" rtl="0">
              <a:spcBef>
                <a:spcPts val="0"/>
              </a:spcBef>
              <a:spcAft>
                <a:spcPts val="0"/>
              </a:spcAft>
              <a:buSzPts val="1400"/>
              <a:buChar char="●"/>
            </a:pPr>
            <a:r>
              <a:rPr lang="en-US" sz="1400" dirty="0"/>
              <a:t>features - main folder containing the gherkin “feature” files that have scenarios defined within them</a:t>
            </a:r>
            <a:endParaRPr sz="1400" dirty="0"/>
          </a:p>
          <a:p>
            <a:pPr marL="457200" lvl="0" indent="-317500" algn="l" rtl="0">
              <a:spcBef>
                <a:spcPts val="0"/>
              </a:spcBef>
              <a:spcAft>
                <a:spcPts val="0"/>
              </a:spcAft>
              <a:buSzPts val="1400"/>
              <a:buChar char="●"/>
            </a:pPr>
            <a:r>
              <a:rPr lang="en-US" sz="1400" dirty="0" err="1"/>
              <a:t>step_definitions</a:t>
            </a:r>
            <a:r>
              <a:rPr lang="en-US" sz="1400" dirty="0"/>
              <a:t> - contains the Ruby code that is executed based on the gherkin scenarios, this is the “bridge” between the gherkin and executable code</a:t>
            </a:r>
            <a:endParaRPr sz="1400" dirty="0"/>
          </a:p>
          <a:p>
            <a:pPr marL="457200" lvl="0" indent="-317500" algn="l" rtl="0">
              <a:spcBef>
                <a:spcPts val="0"/>
              </a:spcBef>
              <a:spcAft>
                <a:spcPts val="0"/>
              </a:spcAft>
              <a:buSzPts val="1400"/>
              <a:buChar char="●"/>
            </a:pPr>
            <a:r>
              <a:rPr lang="en-US" sz="1400" dirty="0"/>
              <a:t>support - has the global environment and helper files generated by Cucumber. Any additional helper files (hooks, </a:t>
            </a:r>
            <a:r>
              <a:rPr lang="en-US" sz="1400" dirty="0" err="1"/>
              <a:t>etc</a:t>
            </a:r>
            <a:r>
              <a:rPr lang="en-US" sz="1400" dirty="0"/>
              <a:t>) are usually kept here.</a:t>
            </a:r>
            <a:endParaRPr sz="1400" dirty="0"/>
          </a:p>
          <a:p>
            <a:pPr marL="457200" lvl="0" indent="-317500" algn="l" rtl="0">
              <a:spcBef>
                <a:spcPts val="0"/>
              </a:spcBef>
              <a:spcAft>
                <a:spcPts val="0"/>
              </a:spcAft>
              <a:buSzPts val="1400"/>
              <a:buChar char="●"/>
            </a:pPr>
            <a:r>
              <a:rPr lang="en-US" sz="1400" dirty="0"/>
              <a:t>This is the minimum structure, </a:t>
            </a:r>
            <a:r>
              <a:rPr lang="en-US" sz="1400" dirty="0" err="1"/>
              <a:t>devs</a:t>
            </a:r>
            <a:r>
              <a:rPr lang="en-US" sz="1400" dirty="0"/>
              <a:t> can further organize their files &amp; features within these folders.</a:t>
            </a:r>
            <a:endParaRPr sz="14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215m</a:t>
            </a:r>
          </a:p>
          <a:p>
            <a:pPr marL="0" lvl="0" indent="0" algn="l" rtl="0">
              <a:spcBef>
                <a:spcPts val="0"/>
              </a:spcBef>
              <a:spcAft>
                <a:spcPts val="0"/>
              </a:spcAft>
              <a:buNone/>
            </a:pPr>
            <a:endParaRPr sz="14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553488a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4553488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245m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2nd &amp; 3rd </a:t>
            </a:r>
            <a:r>
              <a:rPr lang="en-US" sz="1400" dirty="0" err="1"/>
              <a:t>adopt_puppies.feature</a:t>
            </a:r>
            <a:r>
              <a:rPr lang="en-US" sz="1400" dirty="0"/>
              <a:t> scenarios. Presenter is available for questions. Timebox this exercise for 30 minutes (15 per scenario)</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#2 Be able to return to the view of all available puppies</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"Return to List"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#3 Be able to add the puppy to adopt later</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"Adopt Me!"</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puppy "Brook" is in my litter</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18m : 20m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Who are we?</a:t>
            </a:r>
          </a:p>
          <a:p>
            <a:pPr marL="0" lvl="0" indent="0" algn="l" rtl="0">
              <a:spcBef>
                <a:spcPts val="0"/>
              </a:spcBef>
              <a:spcAft>
                <a:spcPts val="0"/>
              </a:spcAft>
              <a:buNone/>
            </a:pPr>
            <a:r>
              <a:rPr lang="en-US" dirty="0"/>
              <a:t>Learning environment, feel free to ask questions.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everyone’s familiarity with the stack / software development.</a:t>
            </a:r>
          </a:p>
          <a:p>
            <a:pPr marL="0" lvl="0" indent="0" algn="l" rtl="0">
              <a:spcBef>
                <a:spcPts val="0"/>
              </a:spcBef>
              <a:spcAft>
                <a:spcPts val="0"/>
              </a:spcAft>
              <a:buNone/>
            </a:pPr>
            <a:r>
              <a:rPr lang="en-US" dirty="0"/>
              <a:t>Breakout rooms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Regular breaks – shoot for 10 till the hour, leaves room for questions and catch up as necessary</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rtl="0" fontAlgn="base"/>
            <a:r>
              <a:rPr lang="en-US" sz="1100" b="0" i="0" u="none" strike="noStrike" cap="none" dirty="0">
                <a:solidFill>
                  <a:srgbClr val="000000"/>
                </a:solidFill>
                <a:effectLst/>
                <a:latin typeface="Arial"/>
                <a:ea typeface="Arial"/>
                <a:cs typeface="Arial"/>
                <a:sym typeface="Arial"/>
              </a:rPr>
              <a:t>Who are you?</a:t>
            </a:r>
          </a:p>
          <a:p>
            <a:pPr rtl="0" fontAlgn="base"/>
            <a:r>
              <a:rPr lang="en-US" sz="1100" b="0" i="0" u="none" strike="noStrike" cap="none" dirty="0">
                <a:solidFill>
                  <a:srgbClr val="000000"/>
                </a:solidFill>
                <a:effectLst/>
                <a:latin typeface="Arial"/>
                <a:ea typeface="Arial"/>
                <a:cs typeface="Arial"/>
                <a:sym typeface="Arial"/>
              </a:rPr>
              <a:t>What do you do?</a:t>
            </a:r>
          </a:p>
          <a:p>
            <a:pPr rtl="0" fontAlgn="base"/>
            <a:r>
              <a:rPr lang="en-US" sz="1100" b="0" i="0" u="none" strike="noStrike" cap="none" dirty="0">
                <a:solidFill>
                  <a:srgbClr val="000000"/>
                </a:solidFill>
                <a:effectLst/>
                <a:latin typeface="Arial"/>
                <a:ea typeface="Arial"/>
                <a:cs typeface="Arial"/>
                <a:sym typeface="Arial"/>
              </a:rPr>
              <a:t>What do you want to learn in class?</a:t>
            </a:r>
          </a:p>
          <a:p>
            <a:r>
              <a:rPr lang="en-US" sz="1100" b="0" i="0" u="none" strike="noStrike" cap="none" dirty="0">
                <a:solidFill>
                  <a:srgbClr val="000000"/>
                </a:solidFill>
                <a:effectLst/>
                <a:latin typeface="Arial"/>
                <a:ea typeface="Arial"/>
                <a:cs typeface="Arial"/>
                <a:sym typeface="Arial"/>
              </a:rPr>
              <a:t>Tell me about your automation </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experience</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255m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went well?</a:t>
            </a:r>
          </a:p>
          <a:p>
            <a:pPr marL="0" lvl="0" indent="0" algn="l" rtl="0">
              <a:spcBef>
                <a:spcPts val="0"/>
              </a:spcBef>
              <a:spcAft>
                <a:spcPts val="0"/>
              </a:spcAft>
              <a:buNone/>
            </a:pPr>
            <a:r>
              <a:rPr lang="en-US" sz="1400" dirty="0"/>
              <a:t>What didn’t go well?</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err="1"/>
              <a:t>puppies.feature</a:t>
            </a:r>
            <a:r>
              <a:rPr lang="en-US" sz="1400" dirty="0"/>
              <a:t>. Timebox this exercise for 15 minutes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POSSIBLE SOLUTION:</a:t>
            </a:r>
          </a:p>
          <a:p>
            <a:pPr marL="0" lvl="0" indent="0" algn="l" rtl="0">
              <a:spcBef>
                <a:spcPts val="0"/>
              </a:spcBef>
              <a:spcAft>
                <a:spcPts val="0"/>
              </a:spcAft>
              <a:buNone/>
            </a:pPr>
            <a:endParaRPr lang="en-US"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When(/^I click on "([^"]*)"$/) do |caption|</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browser.links</a:t>
            </a:r>
            <a:r>
              <a:rPr lang="en-US" sz="1400" dirty="0">
                <a:latin typeface="Consolas"/>
                <a:ea typeface="Consolas"/>
                <a:cs typeface="Consolas"/>
                <a:sym typeface="Consolas"/>
              </a:rPr>
              <a:t>(text: caption)[0]</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browser.buttons</a:t>
            </a:r>
            <a:r>
              <a:rPr lang="en-US" sz="1400" dirty="0">
                <a:latin typeface="Consolas"/>
                <a:ea typeface="Consolas"/>
                <a:cs typeface="Consolas"/>
                <a:sym typeface="Consolas"/>
              </a:rPr>
              <a:t>(text: caption)[0] unless </a:t>
            </a:r>
            <a:r>
              <a:rPr lang="en-US" sz="1400" dirty="0" err="1">
                <a:latin typeface="Consolas"/>
                <a:ea typeface="Consolas"/>
                <a:cs typeface="Consolas"/>
                <a:sym typeface="Consolas"/>
              </a:rPr>
              <a:t>element.exist</a:t>
            </a:r>
            <a:r>
              <a:rPr lang="en-US" sz="1400" dirty="0">
                <a:latin typeface="Consolas"/>
                <a:ea typeface="Consolas"/>
                <a:cs typeface="Consolas"/>
                <a:sym typeface="Consolas"/>
              </a:rPr>
              <a:t>?</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t>
            </a:r>
            <a:r>
              <a:rPr lang="en-US" sz="1400" dirty="0" err="1">
                <a:latin typeface="Consolas"/>
                <a:ea typeface="Consolas"/>
                <a:cs typeface="Consolas"/>
                <a:sym typeface="Consolas"/>
              </a:rPr>
              <a:t>element.click</a:t>
            </a:r>
            <a:endParaRPr lang="en-US"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Then(/^I see the puppy "([^"]*)" is in my litter$/) do |name|</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expect(@browser.h2(text: "#{name}:").exist?).to be true</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None/>
            </a:pPr>
            <a:endParaRPr sz="14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553488a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553488a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275m</a:t>
            </a:r>
          </a:p>
          <a:p>
            <a:pPr marL="0" lvl="0" indent="0" algn="l" rtl="0">
              <a:spcBef>
                <a:spcPts val="0"/>
              </a:spcBef>
              <a:spcAft>
                <a:spcPts val="0"/>
              </a:spcAft>
              <a:buNone/>
            </a:pPr>
            <a:endParaRPr lang="en-US" sz="1400" dirty="0"/>
          </a:p>
          <a:p>
            <a:r>
              <a:rPr lang="en-US" sz="1100" b="0" i="0" u="none" strike="noStrike" cap="none" dirty="0">
                <a:solidFill>
                  <a:srgbClr val="000000"/>
                </a:solidFill>
                <a:effectLst/>
                <a:latin typeface="Arial"/>
                <a:ea typeface="Arial"/>
                <a:cs typeface="Arial"/>
                <a:sym typeface="Arial"/>
              </a:rPr>
              <a:t>In Cucumber-JVM calling steps from step definitions is not supported; this is </a:t>
            </a:r>
            <a:r>
              <a:rPr lang="en-US" sz="1100" b="0" i="1" u="none" strike="noStrike" cap="none" dirty="0">
                <a:solidFill>
                  <a:srgbClr val="000000"/>
                </a:solidFill>
                <a:effectLst/>
                <a:latin typeface="Arial"/>
                <a:ea typeface="Arial"/>
                <a:cs typeface="Arial"/>
                <a:sym typeface="Arial"/>
              </a:rPr>
              <a:t>by design</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The best way to achieve composition and reuse, is to use the features of your programming language. If you want to combine several actions into one step, extract individual (helper) methods and call these methods from your step definition.</a:t>
            </a:r>
          </a:p>
          <a:p>
            <a:r>
              <a:rPr lang="en-US" sz="1100" b="0" i="0" u="none" strike="noStrike" cap="none" dirty="0">
                <a:solidFill>
                  <a:srgbClr val="000000"/>
                </a:solidFill>
                <a:effectLst/>
                <a:latin typeface="Arial"/>
                <a:ea typeface="Arial"/>
                <a:cs typeface="Arial"/>
                <a:sym typeface="Arial"/>
              </a:rPr>
              <a:t>You want to strive to keep your steps atomic as much as possible.</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4th </a:t>
            </a:r>
            <a:r>
              <a:rPr lang="en-US" sz="1400" dirty="0" err="1"/>
              <a:t>adopt_puppies.feature</a:t>
            </a:r>
            <a:r>
              <a:rPr lang="en-US" sz="1400" dirty="0"/>
              <a:t> scenario with the class. </a:t>
            </a:r>
            <a:r>
              <a:rPr lang="en-US" sz="1400" dirty="0">
                <a:solidFill>
                  <a:schemeClr val="dk1"/>
                </a:solidFill>
              </a:rPr>
              <a:t>Timebox this exercise for 15 minutes</a:t>
            </a:r>
            <a:endParaRPr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Scenario has a Given that rolls up a few previous Given steps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Scenario: #4 Be able to change my mind about adopting a puppy</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Given I have added a puppy to my litter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When I click on "Change your mind"</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Given(/^I have added a puppy to my litter$/)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am on the home page'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the puppy "Brook"'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"Adopt Me!"'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285m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225064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4553488a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4553488a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315m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5th &amp; 6th </a:t>
            </a:r>
            <a:r>
              <a:rPr lang="en-US" sz="1400" dirty="0" err="1"/>
              <a:t>puppies.feature</a:t>
            </a:r>
            <a:r>
              <a:rPr lang="en-US" sz="1400" dirty="0"/>
              <a:t> scenarios. </a:t>
            </a:r>
          </a:p>
          <a:p>
            <a:pPr marL="0" lvl="0" indent="0" algn="l" rtl="0">
              <a:spcBef>
                <a:spcPts val="0"/>
              </a:spcBef>
              <a:spcAft>
                <a:spcPts val="0"/>
              </a:spcAft>
              <a:buNone/>
            </a:pPr>
            <a:r>
              <a:rPr lang="en-US" sz="1400" dirty="0"/>
              <a:t>Presenter is available for questions.</a:t>
            </a:r>
          </a:p>
          <a:p>
            <a:pPr marL="0" lvl="0" indent="0" algn="l" rtl="0">
              <a:spcBef>
                <a:spcPts val="0"/>
              </a:spcBef>
              <a:spcAft>
                <a:spcPts val="0"/>
              </a:spcAft>
              <a:buNone/>
            </a:pPr>
            <a:r>
              <a:rPr lang="en-US" sz="1400" dirty="0"/>
              <a:t>Timebox this exercise for 30 minutes</a:t>
            </a:r>
          </a:p>
          <a:p>
            <a:pPr marL="0" lvl="0" indent="0" algn="l" rtl="0">
              <a:spcBef>
                <a:spcPts val="0"/>
              </a:spcBef>
              <a:spcAft>
                <a:spcPts val="0"/>
              </a:spcAft>
              <a:buNone/>
            </a:pPr>
            <a:endParaRPr sz="1400" dirty="0"/>
          </a:p>
          <a:p>
            <a:pPr marL="139700" indent="0">
              <a:buNone/>
            </a:pP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Add another puppy to my litter</a:t>
            </a:r>
          </a:p>
          <a:p>
            <a:pPr marL="139700" indent="0">
              <a:buNone/>
            </a:pPr>
            <a:r>
              <a:rPr lang="en-US" sz="1100" b="0" i="0" u="none" strike="noStrike" cap="none" dirty="0">
                <a:solidFill>
                  <a:srgbClr val="000000"/>
                </a:solidFill>
                <a:effectLst/>
                <a:latin typeface="Arial"/>
                <a:ea typeface="Arial"/>
                <a:cs typeface="Arial"/>
                <a:sym typeface="Arial"/>
              </a:rPr>
              <a:t>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When I click on "Adopt Another Puppy" in litter</a:t>
            </a:r>
          </a:p>
          <a:p>
            <a:pPr marL="139700" indent="0">
              <a:buNone/>
            </a:pPr>
            <a:r>
              <a:rPr lang="en-US" sz="1100" b="0" i="0" u="none" strike="noStrike" cap="none" dirty="0">
                <a:solidFill>
                  <a:srgbClr val="000000"/>
                </a:solidFill>
                <a:effectLst/>
                <a:latin typeface="Arial"/>
                <a:ea typeface="Arial"/>
                <a:cs typeface="Arial"/>
                <a:sym typeface="Arial"/>
              </a:rPr>
              <a:t>And I click on the puppy "Ruby Sue"</a:t>
            </a:r>
          </a:p>
          <a:p>
            <a:pPr marL="139700" indent="0">
              <a:buNone/>
            </a:pPr>
            <a:r>
              <a:rPr lang="en-US" sz="1100" b="0" i="0" u="none" strike="noStrike" cap="none" dirty="0">
                <a:solidFill>
                  <a:srgbClr val="000000"/>
                </a:solidFill>
                <a:effectLst/>
                <a:latin typeface="Arial"/>
                <a:ea typeface="Arial"/>
                <a:cs typeface="Arial"/>
                <a:sym typeface="Arial"/>
              </a:rPr>
              <a:t>And I click on "Adopt Me!"</a:t>
            </a:r>
          </a:p>
          <a:p>
            <a:pPr marL="139700" indent="0">
              <a:buNone/>
            </a:pPr>
            <a:r>
              <a:rPr lang="en-US" sz="1100" b="0" i="0" u="none" strike="noStrike" cap="none" dirty="0">
                <a:solidFill>
                  <a:srgbClr val="000000"/>
                </a:solidFill>
                <a:effectLst/>
                <a:latin typeface="Arial"/>
                <a:ea typeface="Arial"/>
                <a:cs typeface="Arial"/>
                <a:sym typeface="Arial"/>
              </a:rPr>
              <a:t>Then I see the puppy "Ruby Sue" is in my litter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Change my mind removes all puppies from my litter</a:t>
            </a:r>
          </a:p>
          <a:p>
            <a:pPr marL="139700" indent="0">
              <a:buNone/>
            </a:pPr>
            <a:r>
              <a:rPr lang="en-US" sz="1100" b="0" i="0" u="none" strike="noStrike" cap="none" dirty="0">
                <a:solidFill>
                  <a:srgbClr val="000000"/>
                </a:solidFill>
                <a:effectLst/>
                <a:latin typeface="Arial"/>
                <a:ea typeface="Arial"/>
                <a:cs typeface="Arial"/>
                <a:sym typeface="Arial"/>
              </a:rPr>
              <a:t>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And I click on "Adopt Another Puppy"</a:t>
            </a:r>
          </a:p>
          <a:p>
            <a:pPr marL="139700" indent="0">
              <a:buNone/>
            </a:pPr>
            <a:r>
              <a:rPr lang="en-US" sz="1100" b="0" i="0" u="none" strike="noStrike" cap="none" dirty="0">
                <a:solidFill>
                  <a:srgbClr val="000000"/>
                </a:solidFill>
                <a:effectLst/>
                <a:latin typeface="Arial"/>
                <a:ea typeface="Arial"/>
                <a:cs typeface="Arial"/>
                <a:sym typeface="Arial"/>
              </a:rPr>
              <a:t>And I click on the puppy "Ruby Sue"</a:t>
            </a:r>
          </a:p>
          <a:p>
            <a:pPr marL="139700" indent="0">
              <a:buNone/>
            </a:pPr>
            <a:r>
              <a:rPr lang="en-US" sz="1100" b="0" i="0" u="none" strike="noStrike" cap="none" dirty="0">
                <a:solidFill>
                  <a:srgbClr val="000000"/>
                </a:solidFill>
                <a:effectLst/>
                <a:latin typeface="Arial"/>
                <a:ea typeface="Arial"/>
                <a:cs typeface="Arial"/>
                <a:sym typeface="Arial"/>
              </a:rPr>
              <a:t>And I click on "Adopt Me!"</a:t>
            </a:r>
          </a:p>
          <a:p>
            <a:pPr marL="139700" indent="0">
              <a:buNone/>
            </a:pPr>
            <a:r>
              <a:rPr lang="en-US" sz="1100" b="0" i="0" u="none" strike="noStrike" cap="none" dirty="0">
                <a:solidFill>
                  <a:srgbClr val="000000"/>
                </a:solidFill>
                <a:effectLst/>
                <a:latin typeface="Arial"/>
                <a:ea typeface="Arial"/>
                <a:cs typeface="Arial"/>
                <a:sym typeface="Arial"/>
              </a:rPr>
              <a:t>When I click on "Change Your Mind" in litter</a:t>
            </a:r>
          </a:p>
          <a:p>
            <a:pPr marL="139700" indent="0">
              <a:buNone/>
            </a:pPr>
            <a:r>
              <a:rPr lang="en-US" sz="1100" b="0" i="0" u="none" strike="noStrike" cap="none" dirty="0">
                <a:solidFill>
                  <a:srgbClr val="000000"/>
                </a:solidFill>
                <a:effectLst/>
                <a:latin typeface="Arial"/>
                <a:ea typeface="Arial"/>
                <a:cs typeface="Arial"/>
                <a:sym typeface="Arial"/>
              </a:rPr>
              <a:t>Then I return to the home page</a:t>
            </a:r>
          </a:p>
          <a:p>
            <a:pPr marL="139700" indent="0">
              <a:buNone/>
            </a:pPr>
            <a:r>
              <a:rPr lang="en-US" sz="1100" b="0" i="0" u="none" strike="noStrike" cap="none" dirty="0">
                <a:solidFill>
                  <a:srgbClr val="000000"/>
                </a:solidFill>
                <a:effectLst/>
                <a:latin typeface="Arial"/>
                <a:ea typeface="Arial"/>
                <a:cs typeface="Arial"/>
                <a:sym typeface="Arial"/>
              </a:rPr>
              <a:t>And I see "Your cart is currently empty"</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330m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scenarios 5-6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340m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26478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350m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Review what automation has given us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Discuss how automation frees up for higher level tasks</a:t>
            </a:r>
          </a:p>
          <a:p>
            <a:pPr marL="0" lvl="0" indent="0" algn="l" rtl="0">
              <a:spcBef>
                <a:spcPts val="0"/>
              </a:spcBef>
              <a:spcAft>
                <a:spcPts val="0"/>
              </a:spcAft>
              <a:buNone/>
            </a:pPr>
            <a:r>
              <a:rPr lang="en-US" sz="1400" dirty="0"/>
              <a:t>Look at the puppy site, and talk about what Exploratory Testing could be done around the features we have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Extra time up front to save exponential time in the future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How to handle different suites to run for different scenarios</a:t>
            </a:r>
            <a:br>
              <a:rPr lang="en-US" sz="1400" dirty="0"/>
            </a:br>
            <a:r>
              <a:rPr lang="en-US" sz="1400" dirty="0"/>
              <a:t>- Developer Machine</a:t>
            </a:r>
          </a:p>
          <a:p>
            <a:pPr marL="0" lvl="0" indent="0" algn="l" rtl="0">
              <a:spcBef>
                <a:spcPts val="0"/>
              </a:spcBef>
              <a:spcAft>
                <a:spcPts val="0"/>
              </a:spcAft>
              <a:buNone/>
            </a:pPr>
            <a:r>
              <a:rPr lang="en-US" sz="1400" dirty="0"/>
              <a:t>- CI</a:t>
            </a:r>
          </a:p>
          <a:p>
            <a:pPr marL="0" lvl="0" indent="0" algn="l" rtl="0">
              <a:spcBef>
                <a:spcPts val="0"/>
              </a:spcBef>
              <a:spcAft>
                <a:spcPts val="0"/>
              </a:spcAft>
              <a:buNone/>
            </a:pPr>
            <a:r>
              <a:rPr lang="en-US" sz="1400" dirty="0"/>
              <a:t>- Regression</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574161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4553488a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4553488a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360m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discusses how tags work, how we can include/exclude features &amp; scenarios from test runs with tags, Estimated length of this exercise is 10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357.5m</a:t>
            </a:r>
          </a:p>
          <a:p>
            <a:pPr marL="0" lvl="0" indent="0" algn="l" rtl="0">
              <a:spcBef>
                <a:spcPts val="0"/>
              </a:spcBef>
              <a:spcAft>
                <a:spcPts val="0"/>
              </a:spcAft>
              <a:buNone/>
            </a:pPr>
            <a:endParaRPr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put before a Feature or Scenario</a:t>
            </a:r>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234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25m</a:t>
            </a:r>
          </a:p>
          <a:p>
            <a:pPr marL="0" lvl="0" indent="0" algn="l" rtl="0">
              <a:spcBef>
                <a:spcPts val="0"/>
              </a:spcBef>
              <a:spcAft>
                <a:spcPts val="0"/>
              </a:spcAft>
              <a:buNone/>
            </a:pPr>
            <a:endParaRPr dirty="0"/>
          </a:p>
        </p:txBody>
      </p:sp>
      <p:sp>
        <p:nvSpPr>
          <p:cNvPr id="93" name="Google Shape;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362.5m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also AND or OR hooks together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Works for all types of Hooks:  Before, After, </a:t>
            </a:r>
            <a:r>
              <a:rPr lang="en-US" dirty="0" err="1"/>
              <a:t>AfterStep</a:t>
            </a:r>
            <a:r>
              <a:rPr lang="en-US" dirty="0"/>
              <a:t>, Around</a:t>
            </a:r>
          </a:p>
          <a:p>
            <a:pPr marL="0" lvl="0" indent="0" algn="l" rtl="0">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r>
              <a:rPr lang="en-US" dirty="0"/>
              <a:t>For OR tags, pass the tags in a single string comma separated:</a:t>
            </a:r>
          </a:p>
          <a:p>
            <a:pPr marL="0" lvl="0" indent="0" algn="l" rtl="0">
              <a:spcBef>
                <a:spcPts val="0"/>
              </a:spcBef>
              <a:spcAft>
                <a:spcPts val="0"/>
              </a:spcAft>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OR @sativus.</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For AND tags, pass the tags as separate tag strings:</a:t>
            </a:r>
          </a:p>
          <a:p>
            <a:pPr marL="0" lvl="0" indent="0" algn="l" rtl="0">
              <a:spcBef>
                <a:spcPts val="0"/>
              </a:spcBef>
              <a:spcAft>
                <a:spcPts val="0"/>
              </a:spcAft>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AND NOT @sativus.</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You create complex tag conditions using both OR and AND on tags:</a:t>
            </a:r>
          </a:p>
          <a:p>
            <a:pPr marL="0" lvl="0" indent="0" algn="l" rtl="0">
              <a:spcBef>
                <a:spcPts val="0"/>
              </a:spcBef>
              <a:spcAft>
                <a:spcPts val="0"/>
              </a:spcAft>
              <a:buClr>
                <a:schemeClr val="dk1"/>
              </a:buClr>
              <a:buSzPts val="1100"/>
              <a:buFont typeface="Arial"/>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'@aqua')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OR @sativus) AND @aqua </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None/>
            </a:pPr>
            <a:endParaRPr lang="en-US"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2914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Tags can also be defined as part of a </a:t>
            </a:r>
            <a:r>
              <a:rPr lang="en-US" dirty="0" err="1"/>
              <a:t>cucumber.yml</a:t>
            </a:r>
            <a:r>
              <a:rPr lang="en-US" dirty="0"/>
              <a:t> file in a project. We do have an example of this file in the </a:t>
            </a:r>
            <a:r>
              <a:rPr lang="en-US" dirty="0" err="1"/>
              <a:t>atdd</a:t>
            </a:r>
            <a:r>
              <a:rPr lang="en-US" dirty="0"/>
              <a:t>-with-puppies project that can be shown to participants.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also add multiple tags include/exclude to command line call.</a:t>
            </a:r>
          </a:p>
          <a:p>
            <a:pPr marL="0" lvl="0" indent="0" algn="l" rtl="0">
              <a:spcBef>
                <a:spcPts val="0"/>
              </a:spcBef>
              <a:spcAft>
                <a:spcPts val="0"/>
              </a:spcAft>
              <a:buNone/>
            </a:pPr>
            <a:endParaRPr lang="en-US" dirty="0"/>
          </a:p>
          <a:p>
            <a:pPr marL="457200" lvl="0" indent="-431800" algn="l" rtl="0">
              <a:spcBef>
                <a:spcPts val="0"/>
              </a:spcBef>
              <a:spcAft>
                <a:spcPts val="0"/>
              </a:spcAft>
              <a:buClr>
                <a:srgbClr val="3F3F3F"/>
              </a:buClr>
              <a:buSzPts val="3200"/>
              <a:buFont typeface="Helvetica Neue"/>
              <a:buChar char="●"/>
            </a:pPr>
            <a:r>
              <a:rPr lang="en-US" sz="1100" dirty="0">
                <a:solidFill>
                  <a:srgbClr val="3F3F3F"/>
                </a:solidFill>
                <a:latin typeface="Helvetica Neue"/>
                <a:ea typeface="Helvetica Neue"/>
                <a:cs typeface="Helvetica Neue"/>
                <a:sym typeface="Helvetica Neue"/>
              </a:rPr>
              <a:t>Super useful for development flow to only run test(s) you are focusing on</a:t>
            </a:r>
          </a:p>
          <a:p>
            <a:pPr marL="457200" lvl="0" indent="-431800" algn="l" rtl="0">
              <a:spcBef>
                <a:spcPts val="0"/>
              </a:spcBef>
              <a:spcAft>
                <a:spcPts val="0"/>
              </a:spcAft>
              <a:buClr>
                <a:srgbClr val="3F3F3F"/>
              </a:buClr>
              <a:buSzPts val="3200"/>
              <a:buFont typeface="Helvetica Neue"/>
              <a:buChar char="●"/>
            </a:pPr>
            <a:r>
              <a:rPr lang="en-US" sz="1100" dirty="0">
                <a:solidFill>
                  <a:srgbClr val="3F3F3F"/>
                </a:solidFill>
                <a:latin typeface="Helvetica Neue"/>
                <a:ea typeface="Helvetica Neue"/>
                <a:cs typeface="Helvetica Neue"/>
                <a:sym typeface="Helvetica Neue"/>
              </a:rPr>
              <a:t>You can implement Scenario #7 like I did… or put an @ignore tag above Scenario #7</a:t>
            </a:r>
          </a:p>
          <a:p>
            <a:pPr marL="0" lvl="0" indent="0" algn="l" rtl="0">
              <a:spcBef>
                <a:spcPts val="0"/>
              </a:spcBef>
              <a:spcAft>
                <a:spcPts val="0"/>
              </a:spcAft>
              <a:buNone/>
            </a:pPr>
            <a:endParaRPr lang="en-US"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6789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395m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Retrospective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25m remaining buffer for late starts from breaks, student help, hiccups in general</a:t>
            </a:r>
            <a:endParaRPr sz="14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Socialize</a:t>
            </a:r>
            <a:endParaRPr dirty="0"/>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15m : 25m</a:t>
            </a:r>
          </a:p>
          <a:p>
            <a:pPr marL="0" lvl="0" indent="0" algn="l" rtl="0">
              <a:spcBef>
                <a:spcPts val="0"/>
              </a:spcBef>
              <a:spcAft>
                <a:spcPts val="0"/>
              </a:spcAft>
              <a:buNone/>
            </a:pPr>
            <a:br>
              <a:rPr lang="en-US" sz="1400" dirty="0"/>
            </a:br>
            <a:r>
              <a:rPr lang="en-US" sz="1400" dirty="0"/>
              <a:t>ATDD – Ask for volunteer someone explain ATDD in their own words</a:t>
            </a:r>
          </a:p>
          <a:p>
            <a:pPr marL="0" lvl="0" indent="0" algn="l" rtl="0">
              <a:spcBef>
                <a:spcPts val="0"/>
              </a:spcBef>
              <a:spcAft>
                <a:spcPts val="0"/>
              </a:spcAft>
              <a:buNone/>
            </a:pPr>
            <a:r>
              <a:rPr lang="en-US" sz="1400" dirty="0"/>
              <a:t>Gherkin – What is gherkin, and why go through the trouble of automating business language?</a:t>
            </a:r>
          </a:p>
          <a:p>
            <a:pPr marL="0" lvl="0" indent="0" algn="l" rtl="0">
              <a:spcBef>
                <a:spcPts val="0"/>
              </a:spcBef>
              <a:spcAft>
                <a:spcPts val="0"/>
              </a:spcAft>
              <a:buNone/>
            </a:pPr>
            <a:r>
              <a:rPr lang="en-US" sz="1400" dirty="0"/>
              <a:t>Automation – Describe in your own words how automation fits into ATDD</a:t>
            </a:r>
          </a:p>
          <a:p>
            <a:pPr marL="0" lvl="0" indent="0" algn="l" rtl="0">
              <a:spcBef>
                <a:spcPts val="0"/>
              </a:spcBef>
              <a:spcAft>
                <a:spcPts val="0"/>
              </a:spcAft>
              <a:buNone/>
            </a:pPr>
            <a:br>
              <a:rPr lang="en-US" sz="1400" dirty="0"/>
            </a:br>
            <a:r>
              <a:rPr lang="en-US" sz="1400" dirty="0"/>
              <a:t>Our Stack – TypeScript + Protractor (Selenium Web Driver) + </a:t>
            </a:r>
            <a:r>
              <a:rPr lang="en-US" sz="1400" dirty="0" err="1"/>
              <a:t>CucumberJs</a:t>
            </a:r>
            <a:endParaRPr lang="en-US" sz="1400" dirty="0"/>
          </a:p>
          <a:p>
            <a:pPr marL="0" lvl="0" indent="0" algn="l" rtl="0">
              <a:spcBef>
                <a:spcPts val="0"/>
              </a:spcBef>
              <a:spcAft>
                <a:spcPts val="0"/>
              </a:spcAft>
              <a:buNone/>
            </a:pPr>
            <a:r>
              <a:rPr lang="en-US" sz="1400" dirty="0"/>
              <a:t>Puppies Site – Review, features</a:t>
            </a:r>
          </a:p>
          <a:p>
            <a:pPr marL="0" lvl="0" indent="0" algn="l" rtl="0">
              <a:spcBef>
                <a:spcPts val="0"/>
              </a:spcBef>
              <a:spcAft>
                <a:spcPts val="0"/>
              </a:spcAft>
              <a:buNone/>
            </a:pPr>
            <a:endParaRPr sz="14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10m : 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we doing?</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330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45m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Has anyone ever experienced the first slide?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How does ATDD help facilitate shared understanding?</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Gherkin becomes the common medium between all parties</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Becomes an encyclopedia for the application</a:t>
            </a: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Even if you are unit testing and working iteratively, we can still have an incomplete understanding of the definition of done.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Rework is required to correct this misunderstanding. The resulting loss of features is a result of missed understanding of the desired behavior.</a:t>
            </a:r>
          </a:p>
          <a:p>
            <a:pPr marL="0" lvl="0" indent="0" algn="l" rtl="0">
              <a:spcBef>
                <a:spcPts val="0"/>
              </a:spcBef>
              <a:spcAft>
                <a:spcPts val="0"/>
              </a:spcAft>
              <a:buNone/>
            </a:pPr>
            <a:endParaRPr lang="en-US" sz="1400" b="0" i="0" u="none" strike="noStrike" cap="none" dirty="0">
              <a:latin typeface="Arial"/>
              <a:cs typeface="Arial"/>
              <a:sym typeface="Arial"/>
            </a:endParaRPr>
          </a:p>
          <a:p>
            <a:pPr marL="0" lvl="0" indent="0" algn="l" rtl="0">
              <a:spcBef>
                <a:spcPts val="0"/>
              </a:spcBef>
              <a:spcAft>
                <a:spcPts val="0"/>
              </a:spcAft>
              <a:buNone/>
            </a:pPr>
            <a:r>
              <a:rPr lang="en-US" sz="1400" b="0" i="0" u="none" strike="noStrike" cap="none" dirty="0">
                <a:latin typeface="Arial"/>
                <a:cs typeface="Arial"/>
                <a:sym typeface="Arial"/>
              </a:rPr>
              <a:t>Rework due to not understanding the requirements</a:t>
            </a:r>
          </a:p>
          <a:p>
            <a:pPr marL="0" lvl="0" indent="0" algn="l" rtl="0">
              <a:spcBef>
                <a:spcPts val="0"/>
              </a:spcBef>
              <a:spcAft>
                <a:spcPts val="0"/>
              </a:spcAft>
              <a:buNone/>
            </a:pPr>
            <a:r>
              <a:rPr lang="en-US" sz="1400" b="0" i="0" u="none" strike="noStrike" cap="none" dirty="0">
                <a:latin typeface="Arial"/>
                <a:cs typeface="Arial"/>
                <a:sym typeface="Arial"/>
              </a:rPr>
              <a:t>Unclear Definition of Done</a:t>
            </a:r>
          </a:p>
          <a:p>
            <a:pPr marL="285750" lvl="0" indent="-285750" algn="l" rtl="0">
              <a:spcBef>
                <a:spcPts val="0"/>
              </a:spcBef>
              <a:spcAft>
                <a:spcPts val="0"/>
              </a:spcAft>
              <a:buFontTx/>
              <a:buChar char="-"/>
            </a:pPr>
            <a:r>
              <a:rPr lang="en-US" sz="1400" dirty="0"/>
              <a:t>Over building</a:t>
            </a:r>
          </a:p>
          <a:p>
            <a:pPr marL="285750" lvl="0" indent="-285750" algn="l" rtl="0">
              <a:spcBef>
                <a:spcPts val="0"/>
              </a:spcBef>
              <a:spcAft>
                <a:spcPts val="0"/>
              </a:spcAft>
              <a:buFontTx/>
              <a:buChar char="-"/>
            </a:pPr>
            <a:r>
              <a:rPr lang="en-US" sz="1400" dirty="0"/>
              <a:t>Under building</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Let’s look at how code-then-test affects potential rework.</a:t>
            </a:r>
            <a:endParaRPr lang="en-US" sz="1400" dirty="0"/>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Overall, rework causes the time</a:t>
            </a:r>
            <a:r>
              <a:rPr lang="en-US" sz="1400" dirty="0"/>
              <a:t>li</a:t>
            </a:r>
            <a:r>
              <a:rPr lang="en-US" sz="1400" b="0" i="0" u="none" strike="noStrike" cap="none" dirty="0">
                <a:latin typeface="Arial"/>
                <a:ea typeface="Arial"/>
                <a:cs typeface="Arial"/>
                <a:sym typeface="Arial"/>
              </a:rPr>
              <a:t>ne to slip. </a:t>
            </a:r>
            <a:endParaRPr lang="en-US" sz="1400" dirty="0"/>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Additionally, the “context switch” of changing tasks has a cost for both the developers and the testers.</a:t>
            </a:r>
            <a:endParaRPr lang="en-US" sz="1400" dirty="0"/>
          </a:p>
        </p:txBody>
      </p:sp>
    </p:spTree>
    <p:extLst>
      <p:ext uri="{BB962C8B-B14F-4D97-AF65-F5344CB8AC3E}">
        <p14:creationId xmlns:p14="http://schemas.microsoft.com/office/powerpoint/2010/main" val="14822235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What does “done” mean? -- Keep in mind “shared understanding”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If this was our product, is this bathroom “done”? Why or why not?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The </a:t>
            </a:r>
            <a:r>
              <a:rPr lang="en-US" sz="1100" b="1" i="0" u="none" strike="noStrike" cap="none" dirty="0">
                <a:solidFill>
                  <a:srgbClr val="000000"/>
                </a:solidFill>
                <a:effectLst/>
                <a:latin typeface="Arial"/>
                <a:ea typeface="Arial"/>
                <a:cs typeface="Arial"/>
                <a:sym typeface="Arial"/>
              </a:rPr>
              <a:t>Definition of Done</a:t>
            </a:r>
            <a:r>
              <a:rPr lang="en-US" sz="1100" b="0" i="0" u="none" strike="noStrike" cap="none" dirty="0">
                <a:solidFill>
                  <a:srgbClr val="000000"/>
                </a:solidFill>
                <a:effectLst/>
                <a:latin typeface="Arial"/>
                <a:ea typeface="Arial"/>
                <a:cs typeface="Arial"/>
                <a:sym typeface="Arial"/>
              </a:rPr>
              <a:t> defines a common terminology to be used between all members (internal and external) of the team. Once defined, no one ever has to ask if something is "DONE-done" ever again!</a:t>
            </a:r>
          </a:p>
          <a:p>
            <a:pPr marL="139700" indent="0">
              <a:buNone/>
            </a:pP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Definition</a:t>
            </a:r>
          </a:p>
          <a:p>
            <a:pPr marL="139700" indent="0">
              <a:buNone/>
            </a:pPr>
            <a:r>
              <a:rPr lang="en-US" sz="1100" b="0" i="0" u="none" strike="noStrike" cap="none" dirty="0">
                <a:solidFill>
                  <a:srgbClr val="000000"/>
                </a:solidFill>
                <a:effectLst/>
                <a:latin typeface="Arial"/>
                <a:ea typeface="Arial"/>
                <a:cs typeface="Arial"/>
                <a:sym typeface="Arial"/>
              </a:rPr>
              <a:t>The team agrees on, and displays prominently somewhere in the team room, a list of criteria that must be met before a product increment "often a user story" is considered "done". Failure to meet these criteria at the end of a sprint normally implies that the work should not be counted toward that sprint's velocity.</a:t>
            </a:r>
          </a:p>
          <a:p>
            <a:pPr marL="139700" indent="0">
              <a:buNone/>
            </a:pP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Benefits</a:t>
            </a:r>
          </a:p>
          <a:p>
            <a:pPr marL="139700" indent="0">
              <a:buNone/>
            </a:pPr>
            <a:r>
              <a:rPr lang="en-US" sz="1100" b="1" i="0" u="none" strike="noStrike" cap="none" dirty="0">
                <a:solidFill>
                  <a:srgbClr val="000000"/>
                </a:solidFill>
                <a:effectLst/>
                <a:latin typeface="Arial"/>
                <a:ea typeface="Arial"/>
                <a:cs typeface="Arial"/>
                <a:sym typeface="Arial"/>
              </a:rPr>
              <a:t>Provides Explicit Accountability</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Every user story moved into the "Done" category meets a minimum agreed-upon standard of completion</a:t>
            </a:r>
          </a:p>
          <a:p>
            <a:pPr marL="139700" indent="0">
              <a:buNone/>
            </a:pPr>
            <a:r>
              <a:rPr lang="en-US" sz="1100" b="1" i="0" u="none" strike="noStrike" cap="none" dirty="0">
                <a:solidFill>
                  <a:srgbClr val="000000"/>
                </a:solidFill>
                <a:effectLst/>
                <a:latin typeface="Arial"/>
                <a:ea typeface="Arial"/>
                <a:cs typeface="Arial"/>
                <a:sym typeface="Arial"/>
              </a:rPr>
              <a:t>Creates an Overwhelming Sense of Clarity and Power</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Prevents User Story Thrashing</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Limits the Risk of Misunderstanding and Conflict</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Between the development team, quality assurance, and the product owner</a:t>
            </a:r>
          </a:p>
          <a:p>
            <a:pPr marL="139700" indent="0">
              <a:buNone/>
            </a:pPr>
            <a:r>
              <a:rPr lang="en-US" sz="1100" b="1" i="0" u="none" strike="noStrike" cap="none" dirty="0">
                <a:solidFill>
                  <a:srgbClr val="000000"/>
                </a:solidFill>
                <a:effectLst/>
                <a:latin typeface="Arial"/>
                <a:ea typeface="Arial"/>
                <a:cs typeface="Arial"/>
                <a:sym typeface="Arial"/>
              </a:rPr>
              <a:t>Guides Pre-Implementation Activities</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Discussion, estimation, design</a:t>
            </a:r>
          </a:p>
          <a:p>
            <a:pPr marL="139700" indent="0">
              <a:buNone/>
            </a:pPr>
            <a:endParaRPr lang="en-US" sz="1100" b="1"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Example Checklist:</a:t>
            </a:r>
          </a:p>
          <a:p>
            <a:pPr marL="139700" indent="0">
              <a:buNone/>
            </a:pPr>
            <a:r>
              <a:rPr lang="en-US" sz="1100" b="1" i="0" u="none" strike="noStrike" cap="none" dirty="0">
                <a:solidFill>
                  <a:srgbClr val="000000"/>
                </a:solidFill>
                <a:effectLst/>
                <a:latin typeface="Arial"/>
                <a:ea typeface="Arial"/>
                <a:cs typeface="Arial"/>
                <a:sym typeface="Arial"/>
              </a:rPr>
              <a:t>Code Updated</a:t>
            </a:r>
            <a:r>
              <a:rPr lang="en-US" sz="1100" b="0" i="0" u="none" strike="noStrike" cap="none" dirty="0">
                <a:solidFill>
                  <a:srgbClr val="000000"/>
                </a:solidFill>
                <a:effectLst/>
                <a:latin typeface="Arial"/>
                <a:ea typeface="Arial"/>
                <a:cs typeface="Arial"/>
                <a:sym typeface="Arial"/>
              </a:rPr>
              <a:t> to satisfy all requirements and acceptance criteria</a:t>
            </a:r>
          </a:p>
          <a:p>
            <a:pPr marL="139700" indent="0">
              <a:buNone/>
            </a:pPr>
            <a:r>
              <a:rPr lang="en-US" sz="1100" b="1" i="0" u="none" strike="noStrike" cap="none" dirty="0">
                <a:solidFill>
                  <a:srgbClr val="000000"/>
                </a:solidFill>
                <a:effectLst/>
                <a:latin typeface="Arial"/>
                <a:ea typeface="Arial"/>
                <a:cs typeface="Arial"/>
                <a:sym typeface="Arial"/>
              </a:rPr>
              <a:t>Code Properly Formatted</a:t>
            </a:r>
            <a:r>
              <a:rPr lang="en-US" sz="1100" b="0" i="0" u="none" strike="noStrike" cap="none" dirty="0">
                <a:solidFill>
                  <a:srgbClr val="000000"/>
                </a:solidFill>
                <a:effectLst/>
                <a:latin typeface="Arial"/>
                <a:ea typeface="Arial"/>
                <a:cs typeface="Arial"/>
                <a:sym typeface="Arial"/>
              </a:rPr>
              <a:t> and follows applicable standards</a:t>
            </a:r>
          </a:p>
          <a:p>
            <a:pPr marL="596900" lvl="1" indent="0">
              <a:buNone/>
            </a:pPr>
            <a:r>
              <a:rPr lang="en-US" sz="1100" b="0" i="0" u="none" strike="noStrike" cap="none" dirty="0">
                <a:solidFill>
                  <a:srgbClr val="000000"/>
                </a:solidFill>
                <a:effectLst/>
                <a:latin typeface="Arial"/>
                <a:ea typeface="Arial"/>
                <a:cs typeface="Arial"/>
                <a:sym typeface="Arial"/>
              </a:rPr>
              <a:t>Code self-documented</a:t>
            </a:r>
          </a:p>
          <a:p>
            <a:pPr marL="139700" indent="0">
              <a:buNone/>
            </a:pPr>
            <a:r>
              <a:rPr lang="en-US" sz="1100" b="1" i="0" u="none" strike="noStrike" cap="none" dirty="0">
                <a:solidFill>
                  <a:srgbClr val="000000"/>
                </a:solidFill>
                <a:effectLst/>
                <a:latin typeface="Arial"/>
                <a:ea typeface="Arial"/>
                <a:cs typeface="Arial"/>
                <a:sym typeface="Arial"/>
              </a:rPr>
              <a:t>Code Review Performed</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Exit Three Amigos Completed</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Unit, Integration, and Acceptance Tests Added/Updated</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Pass successfully</a:t>
            </a:r>
          </a:p>
          <a:p>
            <a:pPr marL="596900" lvl="1" indent="0">
              <a:buNone/>
            </a:pPr>
            <a:r>
              <a:rPr lang="en-US" sz="1100" b="0" i="0" u="none" strike="noStrike" cap="none" dirty="0">
                <a:solidFill>
                  <a:srgbClr val="000000"/>
                </a:solidFill>
                <a:effectLst/>
                <a:latin typeface="Arial"/>
                <a:ea typeface="Arial"/>
                <a:cs typeface="Arial"/>
                <a:sym typeface="Arial"/>
              </a:rPr>
              <a:t>Provide adequate code coverage</a:t>
            </a:r>
          </a:p>
          <a:p>
            <a:pPr marL="139700" indent="0">
              <a:buNone/>
            </a:pPr>
            <a:r>
              <a:rPr lang="en-US" sz="1100" b="1" i="0" u="none" strike="noStrike" cap="none" dirty="0">
                <a:solidFill>
                  <a:srgbClr val="000000"/>
                </a:solidFill>
                <a:effectLst/>
                <a:latin typeface="Arial"/>
                <a:ea typeface="Arial"/>
                <a:cs typeface="Arial"/>
                <a:sym typeface="Arial"/>
              </a:rPr>
              <a:t>Documentation Created</a:t>
            </a:r>
            <a:r>
              <a:rPr lang="en-US" sz="1100" b="0" i="0" u="none" strike="noStrike" cap="none" dirty="0">
                <a:solidFill>
                  <a:srgbClr val="000000"/>
                </a:solidFill>
                <a:effectLst/>
                <a:latin typeface="Arial"/>
                <a:ea typeface="Arial"/>
                <a:cs typeface="Arial"/>
                <a:sym typeface="Arial"/>
              </a:rPr>
              <a:t> (Architectural / Design ) and made available as appropriate</a:t>
            </a:r>
          </a:p>
          <a:p>
            <a:pPr marL="139700" indent="0">
              <a:buNone/>
            </a:pPr>
            <a:r>
              <a:rPr lang="en-US" sz="1100" b="1" i="0" u="none" strike="noStrike" cap="none" dirty="0">
                <a:solidFill>
                  <a:srgbClr val="000000"/>
                </a:solidFill>
                <a:effectLst/>
                <a:latin typeface="Arial"/>
                <a:ea typeface="Arial"/>
                <a:cs typeface="Arial"/>
                <a:sym typeface="Arial"/>
              </a:rPr>
              <a:t>Performance</a:t>
            </a:r>
            <a:r>
              <a:rPr lang="en-US" sz="1100" b="0" i="0" u="none" strike="noStrike" cap="none" dirty="0">
                <a:solidFill>
                  <a:srgbClr val="000000"/>
                </a:solidFill>
                <a:effectLst/>
                <a:latin typeface="Arial"/>
                <a:ea typeface="Arial"/>
                <a:cs typeface="Arial"/>
                <a:sym typeface="Arial"/>
              </a:rPr>
              <a:t> concerns have been identified, analyzed, and addressed</a:t>
            </a:r>
          </a:p>
          <a:p>
            <a:pPr marL="139700" indent="0">
              <a:buNone/>
            </a:pPr>
            <a:r>
              <a:rPr lang="en-US" sz="1100" b="1" i="0" u="none" strike="noStrike" cap="none" dirty="0">
                <a:solidFill>
                  <a:srgbClr val="000000"/>
                </a:solidFill>
                <a:effectLst/>
                <a:latin typeface="Arial"/>
                <a:ea typeface="Arial"/>
                <a:cs typeface="Arial"/>
                <a:sym typeface="Arial"/>
              </a:rPr>
              <a:t>Security</a:t>
            </a:r>
            <a:r>
              <a:rPr lang="en-US" sz="1100" b="0" i="0" u="none" strike="noStrike" cap="none" dirty="0">
                <a:solidFill>
                  <a:srgbClr val="000000"/>
                </a:solidFill>
                <a:effectLst/>
                <a:latin typeface="Arial"/>
                <a:ea typeface="Arial"/>
                <a:cs typeface="Arial"/>
                <a:sym typeface="Arial"/>
              </a:rPr>
              <a:t> concerns have been identified, analyzed, and addressed</a:t>
            </a:r>
          </a:p>
          <a:p>
            <a:pPr marL="139700" indent="0">
              <a:buNone/>
            </a:pPr>
            <a:r>
              <a:rPr lang="en-US" sz="1100" b="1" i="0" u="none" strike="noStrike" cap="none" dirty="0">
                <a:solidFill>
                  <a:srgbClr val="000000"/>
                </a:solidFill>
                <a:effectLst/>
                <a:latin typeface="Arial"/>
                <a:ea typeface="Arial"/>
                <a:cs typeface="Arial"/>
                <a:sym typeface="Arial"/>
              </a:rPr>
              <a:t>Metrics</a:t>
            </a:r>
            <a:r>
              <a:rPr lang="en-US" sz="1100" b="0" i="0" u="none" strike="noStrike" cap="none" dirty="0">
                <a:solidFill>
                  <a:srgbClr val="000000"/>
                </a:solidFill>
                <a:effectLst/>
                <a:latin typeface="Arial"/>
                <a:ea typeface="Arial"/>
                <a:cs typeface="Arial"/>
                <a:sym typeface="Arial"/>
              </a:rPr>
              <a:t> have been identified and addressed</a:t>
            </a:r>
          </a:p>
          <a:p>
            <a:pPr marL="139700" indent="0">
              <a:buNone/>
            </a:pPr>
            <a:r>
              <a:rPr lang="en-US" sz="1100" b="1" i="0" u="none" strike="noStrike" cap="none" dirty="0">
                <a:solidFill>
                  <a:srgbClr val="000000"/>
                </a:solidFill>
                <a:effectLst/>
                <a:latin typeface="Arial"/>
                <a:ea typeface="Arial"/>
                <a:cs typeface="Arial"/>
                <a:sym typeface="Arial"/>
              </a:rPr>
              <a:t>Code Accepted</a:t>
            </a:r>
            <a:r>
              <a:rPr lang="en-US" sz="1100" b="0" i="0" u="none" strike="noStrike" cap="none" dirty="0">
                <a:solidFill>
                  <a:srgbClr val="000000"/>
                </a:solidFill>
                <a:effectLst/>
                <a:latin typeface="Arial"/>
                <a:ea typeface="Arial"/>
                <a:cs typeface="Arial"/>
                <a:sym typeface="Arial"/>
              </a:rPr>
              <a:t> by QA</a:t>
            </a:r>
          </a:p>
          <a:p>
            <a:pPr marL="139700" indent="0">
              <a:buNone/>
            </a:pPr>
            <a:r>
              <a:rPr lang="en-US" sz="1100" b="1" i="0" u="none" strike="noStrike" cap="none" dirty="0">
                <a:solidFill>
                  <a:srgbClr val="000000"/>
                </a:solidFill>
                <a:effectLst/>
                <a:latin typeface="Arial"/>
                <a:ea typeface="Arial"/>
                <a:cs typeface="Arial"/>
                <a:sym typeface="Arial"/>
              </a:rPr>
              <a:t>User Story Status Updated</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Set to "Done"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p:txBody>
      </p:sp>
    </p:spTree>
    <p:extLst>
      <p:ext uri="{BB962C8B-B14F-4D97-AF65-F5344CB8AC3E}">
        <p14:creationId xmlns:p14="http://schemas.microsoft.com/office/powerpoint/2010/main" val="3601078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10m : 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releases performed currently?</a:t>
            </a:r>
          </a:p>
          <a:p>
            <a:pPr marL="0" lvl="0" indent="0" algn="l" rtl="0">
              <a:spcBef>
                <a:spcPts val="0"/>
              </a:spcBef>
              <a:spcAft>
                <a:spcPts val="0"/>
              </a:spcAft>
              <a:buNone/>
            </a:pPr>
            <a:r>
              <a:rPr lang="en-US" dirty="0"/>
              <a:t>Value Stream Map - where would the wait be?</a:t>
            </a:r>
          </a:p>
          <a:p>
            <a:pPr marL="0" lvl="0" indent="0" algn="l" rtl="0">
              <a:spcBef>
                <a:spcPts val="0"/>
              </a:spcBef>
              <a:spcAft>
                <a:spcPts val="0"/>
              </a:spcAft>
              <a:buNone/>
            </a:pPr>
            <a:r>
              <a:rPr lang="en-US" dirty="0"/>
              <a:t>What is testing at a higher level?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war stories</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545138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85m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7th </a:t>
            </a:r>
            <a:r>
              <a:rPr lang="en-US" sz="1400" dirty="0" err="1"/>
              <a:t>puppies.feature</a:t>
            </a:r>
            <a:r>
              <a:rPr lang="en-US" sz="1400" dirty="0"/>
              <a:t> scenario with the class</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Scenario: #7 Add accessories to a puppy and the price change is reflected</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Given I have added a puppy to my litter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When I add a “Collar &amp; Leash” to my order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And I add a “Chew Toy” to my order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"$63.93"</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When(/^I add a "([^"]*)" to my order$/) do |accessory|</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accessories = {"Collar &amp; Leash"=&gt; "collar", "Chew Toy" =&gt; "toy"}</a:t>
            </a:r>
            <a:endParaRPr sz="1400" dirty="0">
              <a:latin typeface="Consolas"/>
              <a:ea typeface="Consolas"/>
              <a:cs typeface="Consolas"/>
              <a:sym typeface="Consolas"/>
            </a:endParaRPr>
          </a:p>
          <a:p>
            <a:pPr marL="0" lvl="0" indent="0" algn="l" rtl="0">
              <a:spcBef>
                <a:spcPts val="0"/>
              </a:spcBef>
              <a:spcAft>
                <a:spcPts val="0"/>
              </a:spcAft>
              <a:buNone/>
            </a:pP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a:t>
            </a:r>
            <a:r>
              <a:rPr lang="en-US" sz="1400" dirty="0" err="1">
                <a:latin typeface="Consolas"/>
                <a:ea typeface="Consolas"/>
                <a:cs typeface="Consolas"/>
                <a:sym typeface="Consolas"/>
              </a:rPr>
              <a:t>browser.checkbox</a:t>
            </a:r>
            <a:r>
              <a:rPr lang="en-US" sz="1400" dirty="0">
                <a:latin typeface="Consolas"/>
                <a:ea typeface="Consolas"/>
                <a:cs typeface="Consolas"/>
                <a:sym typeface="Consolas"/>
              </a:rPr>
              <a:t>(id: accessories[accessory]).set(true)</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end</a:t>
            </a:r>
            <a:endParaRPr sz="1400" dirty="0">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0129809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115m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7th </a:t>
            </a:r>
            <a:r>
              <a:rPr lang="en-US" sz="1400" dirty="0" err="1"/>
              <a:t>adopt_puppies.feature</a:t>
            </a:r>
            <a:r>
              <a:rPr lang="en-US" sz="1400" dirty="0"/>
              <a:t> scenario with the class. </a:t>
            </a:r>
            <a:r>
              <a:rPr lang="en-US" sz="1400" dirty="0">
                <a:solidFill>
                  <a:schemeClr val="dk1"/>
                </a:solidFill>
              </a:rPr>
              <a:t>Timebox this exercise for 30 minutes</a:t>
            </a:r>
            <a:endParaRPr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Assumption is the dog used in the scenario is Brook.</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Scenario: #7 Add accessories to a puppy and the price change is reflected</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Given I have added a puppy to my litter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When I add a “Collar &amp; Leash” to my order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And I add a “Chew Toy” to my order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"$63.93"</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When(/^I add a "([^"]*)" to my order$/) do |accessory|</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accessories = {"Collar &amp; Leash"=&gt; "collar", "Chew Toy" =&gt; "toy"}</a:t>
            </a:r>
            <a:endParaRPr sz="1400" dirty="0">
              <a:latin typeface="Consolas"/>
              <a:ea typeface="Consolas"/>
              <a:cs typeface="Consolas"/>
              <a:sym typeface="Consolas"/>
            </a:endParaRPr>
          </a:p>
          <a:p>
            <a:pPr marL="0" lvl="0" indent="0" algn="l" rtl="0">
              <a:spcBef>
                <a:spcPts val="0"/>
              </a:spcBef>
              <a:spcAft>
                <a:spcPts val="0"/>
              </a:spcAft>
              <a:buNone/>
            </a:pP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a:t>
            </a:r>
            <a:r>
              <a:rPr lang="en-US" sz="1400" dirty="0" err="1">
                <a:latin typeface="Consolas"/>
                <a:ea typeface="Consolas"/>
                <a:cs typeface="Consolas"/>
                <a:sym typeface="Consolas"/>
              </a:rPr>
              <a:t>browser.checkbox</a:t>
            </a:r>
            <a:r>
              <a:rPr lang="en-US" sz="1400" dirty="0">
                <a:latin typeface="Consolas"/>
                <a:ea typeface="Consolas"/>
                <a:cs typeface="Consolas"/>
                <a:sym typeface="Consolas"/>
              </a:rPr>
              <a:t>(id: accessories[accessory]).set(true)</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end</a:t>
            </a:r>
            <a:endParaRPr sz="1400" dirty="0">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6838640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130m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scenarios 5-6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031592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140m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8381815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4553488a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4553488a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155m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2nd </a:t>
            </a:r>
            <a:r>
              <a:rPr lang="en-US" sz="1400" dirty="0" err="1">
                <a:solidFill>
                  <a:schemeClr val="dk1"/>
                </a:solidFill>
              </a:rPr>
              <a:t>contact.feature</a:t>
            </a:r>
            <a:r>
              <a:rPr lang="en-US" sz="1400" dirty="0">
                <a:solidFill>
                  <a:schemeClr val="dk1"/>
                </a:solidFill>
              </a:rPr>
              <a:t> scenarios with the class (skip first because it will be refactored into a Background later). Timebox this exercise for 15 minutes.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 data table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Scenario: #2 Submit a message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fill the form in with the following values: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value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Joe Sixpack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joe@sixpack.com</a:t>
            </a:r>
            <a:r>
              <a:rPr lang="en-US" sz="1400" dirty="0">
                <a:solidFill>
                  <a:schemeClr val="dk1"/>
                </a:solidFill>
                <a:latin typeface="Consolas"/>
                <a:ea typeface="Consolas"/>
                <a:cs typeface="Consolas"/>
                <a:sym typeface="Consolas"/>
              </a:rPr>
              <a:t>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I am having trouble adopting a puppy. Please help!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"Thank you for contacting us!"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click on the email icon$/)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browser.link</a:t>
            </a:r>
            <a:r>
              <a:rPr lang="en-US" sz="1400" dirty="0">
                <a:solidFill>
                  <a:schemeClr val="dk1"/>
                </a:solidFill>
                <a:latin typeface="Consolas"/>
                <a:ea typeface="Consolas"/>
                <a:cs typeface="Consolas"/>
                <a:sym typeface="Consolas"/>
              </a:rPr>
              <a:t>(name: "contact").click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4553488a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4553488a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185m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8th </a:t>
            </a:r>
            <a:r>
              <a:rPr lang="en-US" sz="1400" dirty="0" err="1"/>
              <a:t>adopt_puppies.feature</a:t>
            </a:r>
            <a:r>
              <a:rPr lang="en-US" sz="1400" dirty="0"/>
              <a:t> scenario. Presenter is available for questions. Timebox this exercise for 30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  Scenario: #8 Complete an adoption</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Given I have added a puppy to my litter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When I click on "Complete the Adoption"</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And I fill the form in with the following values:</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 element        | value           |</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 </a:t>
            </a:r>
            <a:r>
              <a:rPr lang="en-US" sz="1400" dirty="0" err="1">
                <a:latin typeface="Consolas"/>
                <a:ea typeface="Consolas"/>
                <a:cs typeface="Consolas"/>
                <a:sym typeface="Consolas"/>
              </a:rPr>
              <a:t>order_name</a:t>
            </a:r>
            <a:r>
              <a:rPr lang="en-US" sz="1400" dirty="0">
                <a:latin typeface="Consolas"/>
                <a:ea typeface="Consolas"/>
                <a:cs typeface="Consolas"/>
                <a:sym typeface="Consolas"/>
              </a:rPr>
              <a:t>     | Joe Sixpack     |</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 </a:t>
            </a:r>
            <a:r>
              <a:rPr lang="en-US" sz="1400" dirty="0" err="1">
                <a:latin typeface="Consolas"/>
                <a:ea typeface="Consolas"/>
                <a:cs typeface="Consolas"/>
                <a:sym typeface="Consolas"/>
              </a:rPr>
              <a:t>order_address</a:t>
            </a:r>
            <a:r>
              <a:rPr lang="en-US" sz="1400" dirty="0">
                <a:latin typeface="Consolas"/>
                <a:ea typeface="Consolas"/>
                <a:cs typeface="Consolas"/>
                <a:sym typeface="Consolas"/>
              </a:rPr>
              <a:t>  | 123 Main St.    |</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 </a:t>
            </a:r>
            <a:r>
              <a:rPr lang="en-US" sz="1400" dirty="0" err="1">
                <a:latin typeface="Consolas"/>
                <a:ea typeface="Consolas"/>
                <a:cs typeface="Consolas"/>
                <a:sym typeface="Consolas"/>
              </a:rPr>
              <a:t>order_email</a:t>
            </a:r>
            <a:r>
              <a:rPr lang="en-US" sz="1400" dirty="0">
                <a:latin typeface="Consolas"/>
                <a:ea typeface="Consolas"/>
                <a:cs typeface="Consolas"/>
                <a:sym typeface="Consolas"/>
              </a:rPr>
              <a:t>    | </a:t>
            </a:r>
            <a:r>
              <a:rPr lang="en-US" sz="1400" dirty="0" err="1">
                <a:latin typeface="Consolas"/>
                <a:ea typeface="Consolas"/>
                <a:cs typeface="Consolas"/>
                <a:sym typeface="Consolas"/>
              </a:rPr>
              <a:t>joe@sixpack.com</a:t>
            </a:r>
            <a:r>
              <a:rPr lang="en-US" sz="1400" dirty="0">
                <a:latin typeface="Consolas"/>
                <a:ea typeface="Consolas"/>
                <a:cs typeface="Consolas"/>
                <a:sym typeface="Consolas"/>
              </a:rPr>
              <a:t> |</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 </a:t>
            </a:r>
            <a:r>
              <a:rPr lang="en-US" sz="1400" dirty="0" err="1">
                <a:latin typeface="Consolas"/>
                <a:ea typeface="Consolas"/>
                <a:cs typeface="Consolas"/>
                <a:sym typeface="Consolas"/>
              </a:rPr>
              <a:t>order_pay_type</a:t>
            </a:r>
            <a:r>
              <a:rPr lang="en-US" sz="1400" dirty="0">
                <a:latin typeface="Consolas"/>
                <a:ea typeface="Consolas"/>
                <a:cs typeface="Consolas"/>
                <a:sym typeface="Consolas"/>
              </a:rPr>
              <a:t> | Check           |</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And I click on "Place Order"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"Thank you for adopting a puppy!"</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4553488a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4553488a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200m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8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210m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531348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4553488a2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4553488a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225m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3rd </a:t>
            </a:r>
            <a:r>
              <a:rPr lang="en-US" sz="1400" dirty="0" err="1">
                <a:solidFill>
                  <a:schemeClr val="dk1"/>
                </a:solidFill>
              </a:rPr>
              <a:t>contact.feature</a:t>
            </a:r>
            <a:r>
              <a:rPr lang="en-US" sz="1400" dirty="0">
                <a:solidFill>
                  <a:schemeClr val="dk1"/>
                </a:solidFill>
              </a:rPr>
              <a:t> scenarios with the class. Timebox this exercise for 15 minutes.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an outline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  </a:t>
            </a:r>
            <a:r>
              <a:rPr lang="en-US" sz="1400" dirty="0">
                <a:solidFill>
                  <a:schemeClr val="dk1"/>
                </a:solidFill>
                <a:latin typeface="Consolas"/>
                <a:ea typeface="Consolas"/>
                <a:cs typeface="Consolas"/>
                <a:sym typeface="Consolas"/>
              </a:rPr>
              <a:t>Scenario Outline: #3 All fields are required to send a message to the agency</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the contact form is completely filled in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But I blank out "&lt;element&gt;"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"&lt;error&gt;"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Examples: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error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contact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blank out "(.*)"$/)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40m</a:t>
            </a:r>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4857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4553488a2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4553488a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255m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9th </a:t>
            </a:r>
            <a:r>
              <a:rPr lang="en-US" sz="1400" dirty="0" err="1"/>
              <a:t>adopt_puppies.feature</a:t>
            </a:r>
            <a:r>
              <a:rPr lang="en-US" sz="1400" dirty="0"/>
              <a:t> scenario. Presenter is available for questions. Timebox this exercise for 30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   Scenario Outline: #9 All fields are required to complete an adoption</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have added a puppy to my litter</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"Complete the Adoption"</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the order form is completely filled in</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But I blank out "&lt;element&gt;"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"Place Order"</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Then I see "&lt;error&gt;"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Examples:</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 element        | error                   |</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 </a:t>
            </a:r>
            <a:r>
              <a:rPr lang="en-US" sz="1400" dirty="0" err="1">
                <a:latin typeface="Consolas"/>
                <a:ea typeface="Consolas"/>
                <a:cs typeface="Consolas"/>
                <a:sym typeface="Consolas"/>
              </a:rPr>
              <a:t>order_name</a:t>
            </a:r>
            <a:r>
              <a:rPr lang="en-US" sz="1400" dirty="0">
                <a:latin typeface="Consolas"/>
                <a:ea typeface="Consolas"/>
                <a:cs typeface="Consolas"/>
                <a:sym typeface="Consolas"/>
              </a:rPr>
              <a:t>     | Name can't be blank     |</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 </a:t>
            </a:r>
            <a:r>
              <a:rPr lang="en-US" sz="1400" dirty="0" err="1">
                <a:latin typeface="Consolas"/>
                <a:ea typeface="Consolas"/>
                <a:cs typeface="Consolas"/>
                <a:sym typeface="Consolas"/>
              </a:rPr>
              <a:t>order_address</a:t>
            </a:r>
            <a:r>
              <a:rPr lang="en-US" sz="1400" dirty="0">
                <a:latin typeface="Consolas"/>
                <a:ea typeface="Consolas"/>
                <a:cs typeface="Consolas"/>
                <a:sym typeface="Consolas"/>
              </a:rPr>
              <a:t>  | Address can't be blank  |</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 </a:t>
            </a:r>
            <a:r>
              <a:rPr lang="en-US" sz="1400" dirty="0" err="1">
                <a:latin typeface="Consolas"/>
                <a:ea typeface="Consolas"/>
                <a:cs typeface="Consolas"/>
                <a:sym typeface="Consolas"/>
              </a:rPr>
              <a:t>order_email</a:t>
            </a:r>
            <a:r>
              <a:rPr lang="en-US" sz="1400" dirty="0">
                <a:latin typeface="Consolas"/>
                <a:ea typeface="Consolas"/>
                <a:cs typeface="Consolas"/>
                <a:sym typeface="Consolas"/>
              </a:rPr>
              <a:t>    | Email can't be blank    |</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 </a:t>
            </a:r>
            <a:r>
              <a:rPr lang="en-US" sz="1400" dirty="0" err="1">
                <a:latin typeface="Consolas"/>
                <a:ea typeface="Consolas"/>
                <a:cs typeface="Consolas"/>
                <a:sym typeface="Consolas"/>
              </a:rPr>
              <a:t>order_pay_type</a:t>
            </a:r>
            <a:r>
              <a:rPr lang="en-US" sz="1400" dirty="0">
                <a:latin typeface="Consolas"/>
                <a:ea typeface="Consolas"/>
                <a:cs typeface="Consolas"/>
                <a:sym typeface="Consolas"/>
              </a:rPr>
              <a:t> | Pay type can't be blank |</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None/>
            </a:pP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4553488a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4553488a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270m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9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order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order_name</a:t>
            </a:r>
            <a:r>
              <a:rPr lang="en-US" sz="1400" dirty="0">
                <a:solidFill>
                  <a:schemeClr val="dk1"/>
                </a:solidFill>
                <a:latin typeface="Consolas"/>
                <a:ea typeface="Consolas"/>
                <a:cs typeface="Consolas"/>
                <a:sym typeface="Consolas"/>
              </a:rPr>
              <a:t>     | Joe Sixpack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order_address</a:t>
            </a:r>
            <a:r>
              <a:rPr lang="en-US" sz="1400" dirty="0">
                <a:solidFill>
                  <a:schemeClr val="dk1"/>
                </a:solidFill>
                <a:latin typeface="Consolas"/>
                <a:ea typeface="Consolas"/>
                <a:cs typeface="Consolas"/>
                <a:sym typeface="Consolas"/>
              </a:rPr>
              <a:t>  | 123 Main St.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order_email</a:t>
            </a: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joe@sixpack.com</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order_pay_type</a:t>
            </a:r>
            <a:r>
              <a:rPr lang="en-US" sz="1400" dirty="0">
                <a:solidFill>
                  <a:schemeClr val="dk1"/>
                </a:solidFill>
                <a:latin typeface="Consolas"/>
                <a:ea typeface="Consolas"/>
                <a:cs typeface="Consolas"/>
                <a:sym typeface="Consolas"/>
              </a:rPr>
              <a:t> | Check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leave (.*) blank$/)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dirty="0">
                <a:solidFill>
                  <a:schemeClr val="dk1"/>
                </a:solidFill>
                <a:latin typeface="Consolas"/>
                <a:ea typeface="Consolas"/>
                <a:cs typeface="Consolas"/>
                <a:sym typeface="Consolas"/>
              </a:rPr>
            </a:b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280m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0824877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4553488a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4553488a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295m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1st </a:t>
            </a:r>
            <a:r>
              <a:rPr lang="en-US" sz="1400" dirty="0" err="1">
                <a:solidFill>
                  <a:schemeClr val="dk1"/>
                </a:solidFill>
              </a:rPr>
              <a:t>contact.feature</a:t>
            </a:r>
            <a:r>
              <a:rPr lang="en-US" sz="1400" dirty="0">
                <a:solidFill>
                  <a:schemeClr val="dk1"/>
                </a:solidFill>
              </a:rPr>
              <a:t> scenario with the class, refactoring the first 2 steps into a Background. Timebox this exercise for 15 minutes.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Background runs before every scenario, but after any Before hooks.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the @ignore tag from Scenario #1</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Move first 2 steps into a Background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Background: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When I tap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those steps from Scenario #1</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Scenario: #1 Get to the contact form</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the heading "Contact"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Implement new step definition in Scenario #1</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the same 2 steps from Scenarios #2 &amp; #3</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Rerun all scenarios in the feature file to show how this all works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Scenario: #2 Submit a message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fill the form in with the following values: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value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Joe Sixpack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joe@sixpack.com</a:t>
            </a:r>
            <a:r>
              <a:rPr lang="en-US" sz="1400" dirty="0">
                <a:solidFill>
                  <a:schemeClr val="dk1"/>
                </a:solidFill>
                <a:latin typeface="Consolas"/>
                <a:ea typeface="Consolas"/>
                <a:cs typeface="Consolas"/>
                <a:sym typeface="Consolas"/>
              </a:rPr>
              <a:t>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I am having trouble adopting a puppy. Please help!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"Thank you for contacting us!"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Scenario Outline: #3 All fields are required to send a message to the agency</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the contact form is completely filled in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But I blank out "&lt;element&gt;"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"&lt;error&gt;"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Examples: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error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4553488a2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4553488a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1st </a:t>
            </a:r>
            <a:r>
              <a:rPr lang="en-US" sz="1400" dirty="0" err="1"/>
              <a:t>discussion_board.feature</a:t>
            </a:r>
            <a:r>
              <a:rPr lang="en-US" sz="1400" dirty="0"/>
              <a:t> scenario. Presenter is available for questions.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Participants have to implement the </a:t>
            </a:r>
            <a:r>
              <a:rPr lang="en-US" sz="1400" b="1" dirty="0">
                <a:solidFill>
                  <a:schemeClr val="dk1"/>
                </a:solidFill>
              </a:rPr>
              <a:t>Then I see the heading "Message Boards"</a:t>
            </a:r>
            <a:r>
              <a:rPr lang="en-US" sz="1400" dirty="0">
                <a:solidFill>
                  <a:schemeClr val="dk1"/>
                </a:solidFill>
              </a:rPr>
              <a:t> step</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  Background:</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And I click on "Message Boards"</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  Scenario: #1 Can access the Message Boards</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heading "Message Boards"</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340m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a:t>
            </a:r>
            <a:r>
              <a:rPr lang="en-US" sz="1400" dirty="0">
                <a:solidFill>
                  <a:schemeClr val="dk1"/>
                </a:solidFill>
              </a:rPr>
              <a:t>1st </a:t>
            </a:r>
            <a:r>
              <a:rPr lang="en-US" sz="1400" dirty="0" err="1">
                <a:solidFill>
                  <a:schemeClr val="dk1"/>
                </a:solidFill>
              </a:rPr>
              <a:t>discussion_board.feature</a:t>
            </a:r>
            <a:r>
              <a:rPr lang="en-US" sz="1400" dirty="0">
                <a:solidFill>
                  <a:schemeClr val="dk1"/>
                </a:solidFill>
              </a:rPr>
              <a:t> scenario</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Then(/^I see the heading "([^"]*)"$/) do |text|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expect(@</a:t>
            </a:r>
            <a:r>
              <a:rPr lang="en-US" sz="1400" dirty="0" err="1">
                <a:solidFill>
                  <a:schemeClr val="dk1"/>
                </a:solidFill>
                <a:latin typeface="Consolas"/>
                <a:ea typeface="Consolas"/>
                <a:cs typeface="Consolas"/>
                <a:sym typeface="Consolas"/>
              </a:rPr>
              <a:t>browser.div</a:t>
            </a:r>
            <a:r>
              <a:rPr lang="en-US" sz="1400" dirty="0">
                <a:solidFill>
                  <a:schemeClr val="dk1"/>
                </a:solidFill>
                <a:latin typeface="Consolas"/>
                <a:ea typeface="Consolas"/>
                <a:cs typeface="Consolas"/>
                <a:sym typeface="Consolas"/>
              </a:rPr>
              <a:t>(id: 'content').h2().</a:t>
            </a:r>
            <a:r>
              <a:rPr lang="en-US" sz="1400" dirty="0" err="1">
                <a:solidFill>
                  <a:schemeClr val="dk1"/>
                </a:solidFill>
                <a:latin typeface="Consolas"/>
                <a:ea typeface="Consolas"/>
                <a:cs typeface="Consolas"/>
                <a:sym typeface="Consolas"/>
              </a:rPr>
              <a:t>text.include</a:t>
            </a:r>
            <a:r>
              <a:rPr lang="en-US" sz="1400" dirty="0">
                <a:solidFill>
                  <a:schemeClr val="dk1"/>
                </a:solidFill>
                <a:latin typeface="Consolas"/>
                <a:ea typeface="Consolas"/>
                <a:cs typeface="Consolas"/>
                <a:sym typeface="Consolas"/>
              </a:rPr>
              <a:t>?(text)).to be true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br>
              <a:rPr lang="en-US" sz="1400" dirty="0">
                <a:solidFill>
                  <a:schemeClr val="dk1"/>
                </a:solidFill>
                <a:latin typeface="Consolas"/>
                <a:ea typeface="Consolas"/>
                <a:cs typeface="Consolas"/>
                <a:sym typeface="Consolas"/>
              </a:rPr>
            </a:br>
            <a:br>
              <a:rPr lang="en-US" dirty="0">
                <a:solidFill>
                  <a:schemeClr val="dk1"/>
                </a:solidFill>
                <a:latin typeface="Consolas"/>
                <a:ea typeface="Consolas"/>
                <a:cs typeface="Consolas"/>
                <a:sym typeface="Consolas"/>
              </a:rPr>
            </a:b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350m</a:t>
            </a:r>
          </a:p>
          <a:p>
            <a:pPr marL="0" lvl="0" indent="0" algn="l" rtl="0">
              <a:spcBef>
                <a:spcPts val="0"/>
              </a:spcBef>
              <a:spcAft>
                <a:spcPts val="0"/>
              </a:spcAft>
              <a:buNone/>
            </a:pPr>
            <a:endParaRPr sz="140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4553488a2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g24553488a2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4553488a2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g24553488a2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10m : 50m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Right to left perspective</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ATDD is the consistent delivery of solutions that our customers love that fit the needs of the business</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Unicorns</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4553488a2_0_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1" name="Google Shape;501;g24553488a2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4553488a2_0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509" name="Google Shape;509;g24553488a2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4553488a2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PORO = Plain Old Ruby Object</a:t>
            </a:r>
            <a:endParaRPr/>
          </a:p>
          <a:p>
            <a:pPr marL="0" lvl="0" indent="0" algn="l" rtl="0">
              <a:spcBef>
                <a:spcPts val="0"/>
              </a:spcBef>
              <a:spcAft>
                <a:spcPts val="0"/>
              </a:spcAft>
              <a:buNone/>
            </a:pPr>
            <a:r>
              <a:rPr lang="en-US"/>
              <a:t>page-object uses Watir powered by Selenium and web-driver</a:t>
            </a:r>
            <a:endParaRPr/>
          </a:p>
          <a:p>
            <a:pPr marL="0" lvl="0" indent="0" algn="l" rtl="0">
              <a:spcBef>
                <a:spcPts val="0"/>
              </a:spcBef>
              <a:spcAft>
                <a:spcPts val="0"/>
              </a:spcAft>
              <a:buNone/>
            </a:pPr>
            <a:r>
              <a:rPr lang="en-US"/>
              <a:t>site_prism uses Capybara which also uses Selenium and web-driver</a:t>
            </a:r>
            <a:endParaRPr/>
          </a:p>
          <a:p>
            <a:pPr marL="0" lvl="0" indent="0" algn="l" rtl="0">
              <a:spcBef>
                <a:spcPts val="0"/>
              </a:spcBef>
              <a:spcAft>
                <a:spcPts val="0"/>
              </a:spcAft>
              <a:buNone/>
            </a:pPr>
            <a:endParaRPr/>
          </a:p>
        </p:txBody>
      </p:sp>
      <p:sp>
        <p:nvSpPr>
          <p:cNvPr id="517" name="Google Shape;517;g24553488a2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4553488a2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4553488a2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4553488a2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g24553488a2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4553488a2_0_3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g24553488a2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efe8b998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55efe8b99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228600" marR="0" lvl="0" indent="0">
              <a:lnSpc>
                <a:spcPct val="90000"/>
              </a:lnSpc>
              <a:spcBef>
                <a:spcPts val="0"/>
              </a:spcBef>
              <a:spcAft>
                <a:spcPts val="600"/>
              </a:spcAft>
              <a:buClr>
                <a:srgbClr val="3F3F3F"/>
              </a:buClr>
              <a:buSzPts val="3200"/>
              <a:buFont typeface="Arial" panose="020B0604020202020204" pitchFamily="34" charset="0"/>
              <a:buNone/>
            </a:pPr>
            <a:r>
              <a:rPr lang="en-US" sz="1100" b="0" i="0" u="none" strike="noStrike" kern="1200" cap="none" dirty="0">
                <a:solidFill>
                  <a:schemeClr val="tx1"/>
                </a:solidFill>
                <a:latin typeface="Garamond" panose="02020404030301010803" pitchFamily="18" charset="0"/>
                <a:ea typeface="Arial"/>
                <a:cs typeface="Arial"/>
                <a:sym typeface="Helvetica Neue"/>
              </a:rPr>
              <a:t>Course Objectives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Recognize Available ATDD Tools</a:t>
            </a:r>
            <a:endParaRPr lang="en-US" sz="1100" b="0" i="0" u="none" strike="noStrike" kern="1200" cap="none" dirty="0">
              <a:solidFill>
                <a:schemeClr val="tx1"/>
              </a:solidFill>
              <a:latin typeface="Garamond" panose="02020404030301010803" pitchFamily="18" charset="0"/>
              <a:ea typeface="Arial"/>
              <a:cs typeface="Arial"/>
              <a:sym typeface="Arial"/>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11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1100" kern="1200" dirty="0">
              <a:solidFill>
                <a:schemeClr val="tx1"/>
              </a:solidFill>
              <a:latin typeface="Garamond" panose="02020404030301010803" pitchFamily="18" charset="0"/>
              <a:sym typeface="Helvetica Neue"/>
            </a:endParaRPr>
          </a:p>
          <a:p>
            <a:pPr marL="0" lvl="0" indent="0" algn="l" rtl="0">
              <a:spcBef>
                <a:spcPts val="0"/>
              </a:spcBef>
              <a:spcAft>
                <a:spcPts val="0"/>
              </a:spcAft>
              <a:buNone/>
            </a:pPr>
            <a:endParaRPr dirty="0"/>
          </a:p>
        </p:txBody>
      </p:sp>
      <p:sp>
        <p:nvSpPr>
          <p:cNvPr id="620" name="Google Shape;6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15m : 65m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Acceptance Test Driven Development (ATDD) involves team members with different perspectives (customer, development, testing) collaborating to write acceptance tests in advance of implementing the corresponding functionality.</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Despite the focus of this class, ATDD is much bigger and it’s major value prop is about the collaboration and definition of acceptance criteria with the automation being an added benefit.</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Flow of ATDD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Discuss the highest priority story with Business, Design, Development and other stakeholder representation. (This is often referred as a 3 amigos meeting)</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Out of this conversation the team will produce acceptance criteria in a simple, English like format called Gherkin (more on this later)</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might also realize that this story is too big and needs to be split into multiple cards.</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(most of the time developers and </a:t>
            </a:r>
            <a:r>
              <a:rPr lang="en-US" sz="1000" dirty="0" err="1">
                <a:solidFill>
                  <a:srgbClr val="3F3F3F"/>
                </a:solidFill>
                <a:latin typeface="Helvetica Neue"/>
                <a:ea typeface="Helvetica Neue"/>
                <a:cs typeface="Helvetica Neue"/>
                <a:sym typeface="Helvetica Neue"/>
              </a:rPr>
              <a:t>qa</a:t>
            </a:r>
            <a:r>
              <a:rPr lang="en-US" sz="1000" dirty="0">
                <a:solidFill>
                  <a:srgbClr val="3F3F3F"/>
                </a:solidFill>
                <a:latin typeface="Helvetica Neue"/>
                <a:ea typeface="Helvetica Neue"/>
                <a:cs typeface="Helvetica Neue"/>
                <a:sym typeface="Helvetica Neue"/>
              </a:rPr>
              <a:t> engineers) will take the Gherkin and then begin automating the tests and building the feature to satisfy the the acceptance test and unit tests (assuming TDD practices are being followed)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Once the team has satisfied all of the scenarios and steps outlined in the 3 amigos meeting (step 1), they will deliver the feature and do a show and tell.</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Assuming the entire team, including the PO agrees that all acceptance criteria has been satisfied, the team pulls a new story and starts the cycle again.</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Gherkin is used as a communication tool that leverages simple language and steps to ensure all team members are talking about the same thing and have the same understanding of the definition of done.</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628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7183009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
          <p:cNvSpPr/>
          <p:nvPr/>
        </p:nvSpPr>
        <p:spPr>
          <a:xfrm>
            <a:off x="-20325" y="-29250"/>
            <a:ext cx="9144000" cy="51729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4" name="Google Shape;14;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32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5" name="Google Shape;15;p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6" name="Google Shape;16;p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7" name="Google Shape;17;p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FFFFFF"/>
                </a:solidFill>
                <a:latin typeface="Calibri"/>
                <a:ea typeface="Calibri"/>
                <a:cs typeface="Calibri"/>
                <a:sym typeface="Calibri"/>
              </a:defRPr>
            </a:lvl1pPr>
            <a:lvl2pPr marL="0" marR="0" lvl="1" indent="0" rtl="0">
              <a:spcBef>
                <a:spcPts val="0"/>
              </a:spcBef>
              <a:buNone/>
              <a:defRPr sz="1200" b="0" i="0" u="none" strike="noStrike" cap="none">
                <a:solidFill>
                  <a:srgbClr val="FFFFFF"/>
                </a:solidFill>
                <a:latin typeface="Calibri"/>
                <a:ea typeface="Calibri"/>
                <a:cs typeface="Calibri"/>
                <a:sym typeface="Calibri"/>
              </a:defRPr>
            </a:lvl2pPr>
            <a:lvl3pPr marL="0" marR="0" lvl="2" indent="0" rtl="0">
              <a:spcBef>
                <a:spcPts val="0"/>
              </a:spcBef>
              <a:buNone/>
              <a:defRPr sz="1200" b="0" i="0" u="none" strike="noStrike" cap="none">
                <a:solidFill>
                  <a:srgbClr val="FFFFFF"/>
                </a:solidFill>
                <a:latin typeface="Calibri"/>
                <a:ea typeface="Calibri"/>
                <a:cs typeface="Calibri"/>
                <a:sym typeface="Calibri"/>
              </a:defRPr>
            </a:lvl3pPr>
            <a:lvl4pPr marL="0" marR="0" lvl="3" indent="0" rtl="0">
              <a:spcBef>
                <a:spcPts val="0"/>
              </a:spcBef>
              <a:buNone/>
              <a:defRPr sz="1200" b="0" i="0" u="none" strike="noStrike" cap="none">
                <a:solidFill>
                  <a:srgbClr val="FFFFFF"/>
                </a:solidFill>
                <a:latin typeface="Calibri"/>
                <a:ea typeface="Calibri"/>
                <a:cs typeface="Calibri"/>
                <a:sym typeface="Calibri"/>
              </a:defRPr>
            </a:lvl4pPr>
            <a:lvl5pPr marL="0" marR="0" lvl="4" indent="0" rtl="0">
              <a:spcBef>
                <a:spcPts val="0"/>
              </a:spcBef>
              <a:buNone/>
              <a:defRPr sz="1200" b="0" i="0" u="none" strike="noStrike" cap="none">
                <a:solidFill>
                  <a:srgbClr val="FFFFFF"/>
                </a:solidFill>
                <a:latin typeface="Calibri"/>
                <a:ea typeface="Calibri"/>
                <a:cs typeface="Calibri"/>
                <a:sym typeface="Calibri"/>
              </a:defRPr>
            </a:lvl5pPr>
            <a:lvl6pPr marL="0" marR="0" lvl="5" indent="0" rtl="0">
              <a:spcBef>
                <a:spcPts val="0"/>
              </a:spcBef>
              <a:buNone/>
              <a:defRPr sz="1200" b="0" i="0" u="none" strike="noStrike" cap="none">
                <a:solidFill>
                  <a:srgbClr val="FFFFFF"/>
                </a:solidFill>
                <a:latin typeface="Calibri"/>
                <a:ea typeface="Calibri"/>
                <a:cs typeface="Calibri"/>
                <a:sym typeface="Calibri"/>
              </a:defRPr>
            </a:lvl6pPr>
            <a:lvl7pPr marL="0" marR="0" lvl="6" indent="0" rtl="0">
              <a:spcBef>
                <a:spcPts val="0"/>
              </a:spcBef>
              <a:buNone/>
              <a:defRPr sz="1200" b="0" i="0" u="none" strike="noStrike" cap="none">
                <a:solidFill>
                  <a:srgbClr val="FFFFFF"/>
                </a:solidFill>
                <a:latin typeface="Calibri"/>
                <a:ea typeface="Calibri"/>
                <a:cs typeface="Calibri"/>
                <a:sym typeface="Calibri"/>
              </a:defRPr>
            </a:lvl7pPr>
            <a:lvl8pPr marL="0" marR="0" lvl="7" indent="0" rtl="0">
              <a:spcBef>
                <a:spcPts val="0"/>
              </a:spcBef>
              <a:buNone/>
              <a:defRPr sz="1200" b="0" i="0" u="none" strike="noStrike" cap="none">
                <a:solidFill>
                  <a:srgbClr val="FFFFFF"/>
                </a:solidFill>
                <a:latin typeface="Calibri"/>
                <a:ea typeface="Calibri"/>
                <a:cs typeface="Calibri"/>
                <a:sym typeface="Calibri"/>
              </a:defRPr>
            </a:lvl8pPr>
            <a:lvl9pPr marL="0" marR="0" lvl="8" indent="0" rtl="0">
              <a:spcBef>
                <a:spcPts val="0"/>
              </a:spcBef>
              <a:buNone/>
              <a:defRPr sz="1200" b="0" i="0" u="none" strike="noStrike" cap="none">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9" name="Google Shape;69;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rot="5400000">
            <a:off x="6012656" y="771525"/>
            <a:ext cx="3290888" cy="20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5" name="Google Shape;75;p12"/>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892934" y="917262"/>
            <a:ext cx="7358133" cy="3951439"/>
          </a:xfrm>
          <a:prstGeom prst="rect">
            <a:avLst/>
          </a:prstGeom>
          <a:noFill/>
          <a:ln>
            <a:noFill/>
          </a:ln>
        </p:spPr>
        <p:txBody>
          <a:bodyPr spcFirstLastPara="1" wrap="square" lIns="91425" tIns="91425" rIns="91425" bIns="91425" anchor="t" anchorCtr="0">
            <a:noAutofit/>
          </a:bodyPr>
          <a:lstStyle>
            <a:lvl1pPr marL="241082" lvl="0" indent="-180811" rtl="0">
              <a:spcBef>
                <a:spcPts val="633"/>
              </a:spcBef>
              <a:spcAft>
                <a:spcPts val="0"/>
              </a:spcAft>
              <a:buClr>
                <a:srgbClr val="8AC954"/>
              </a:buClr>
              <a:buSzPts val="1800"/>
              <a:buFont typeface="Gill Sans"/>
              <a:buChar char="•"/>
              <a:defRPr/>
            </a:lvl1pPr>
            <a:lvl2pPr marL="482163" lvl="1" indent="-180811" rtl="0">
              <a:spcBef>
                <a:spcPts val="633"/>
              </a:spcBef>
              <a:spcAft>
                <a:spcPts val="0"/>
              </a:spcAft>
              <a:buClr>
                <a:srgbClr val="8AC954"/>
              </a:buClr>
              <a:buSzPts val="1800"/>
              <a:buFont typeface="Gill Sans"/>
              <a:buChar char="•"/>
              <a:defRPr/>
            </a:lvl2pPr>
            <a:lvl3pPr marL="723245" lvl="2" indent="-180811" rtl="0">
              <a:spcBef>
                <a:spcPts val="633"/>
              </a:spcBef>
              <a:spcAft>
                <a:spcPts val="0"/>
              </a:spcAft>
              <a:buClr>
                <a:srgbClr val="8AC954"/>
              </a:buClr>
              <a:buSzPts val="1800"/>
              <a:buFont typeface="Gill Sans"/>
              <a:buChar char="•"/>
              <a:defRPr/>
            </a:lvl3pPr>
            <a:lvl4pPr marL="964326" lvl="3" indent="-180811" rtl="0">
              <a:spcBef>
                <a:spcPts val="633"/>
              </a:spcBef>
              <a:spcAft>
                <a:spcPts val="0"/>
              </a:spcAft>
              <a:buClr>
                <a:srgbClr val="8AC954"/>
              </a:buClr>
              <a:buSzPts val="1800"/>
              <a:buFont typeface="Gill Sans"/>
              <a:buChar char="•"/>
              <a:defRPr/>
            </a:lvl4pPr>
            <a:lvl5pPr marL="1205408" lvl="4" indent="-180811" rtl="0">
              <a:spcBef>
                <a:spcPts val="633"/>
              </a:spcBef>
              <a:spcAft>
                <a:spcPts val="0"/>
              </a:spcAft>
              <a:buClr>
                <a:srgbClr val="8AC954"/>
              </a:buClr>
              <a:buSzPts val="1800"/>
              <a:buFont typeface="Gill Sans"/>
              <a:buChar char="•"/>
              <a:defRPr/>
            </a:lvl5pPr>
            <a:lvl6pPr marL="1446489" lvl="5" indent="-180811" rtl="0">
              <a:spcBef>
                <a:spcPts val="633"/>
              </a:spcBef>
              <a:spcAft>
                <a:spcPts val="0"/>
              </a:spcAft>
              <a:buClr>
                <a:srgbClr val="8AC954"/>
              </a:buClr>
              <a:buSzPts val="1800"/>
              <a:buFont typeface="Gill Sans"/>
              <a:buChar char="•"/>
              <a:defRPr/>
            </a:lvl6pPr>
            <a:lvl7pPr marL="1687571" lvl="6" indent="-180811" rtl="0">
              <a:spcBef>
                <a:spcPts val="633"/>
              </a:spcBef>
              <a:spcAft>
                <a:spcPts val="0"/>
              </a:spcAft>
              <a:buClr>
                <a:srgbClr val="8AC954"/>
              </a:buClr>
              <a:buSzPts val="1800"/>
              <a:buFont typeface="Gill Sans"/>
              <a:buChar char="•"/>
              <a:defRPr/>
            </a:lvl7pPr>
            <a:lvl8pPr marL="1928652" lvl="7" indent="-180811" rtl="0">
              <a:spcBef>
                <a:spcPts val="633"/>
              </a:spcBef>
              <a:spcAft>
                <a:spcPts val="0"/>
              </a:spcAft>
              <a:buClr>
                <a:srgbClr val="8AC954"/>
              </a:buClr>
              <a:buSzPts val="1800"/>
              <a:buFont typeface="Gill Sans"/>
              <a:buChar char="•"/>
              <a:defRPr/>
            </a:lvl8pPr>
            <a:lvl9pPr marL="2169734" lvl="8" indent="-180811" rtl="0">
              <a:spcBef>
                <a:spcPts val="633"/>
              </a:spcBef>
              <a:spcAft>
                <a:spcPts val="0"/>
              </a:spcAft>
              <a:buClr>
                <a:srgbClr val="8AC954"/>
              </a:buClr>
              <a:buSzPts val="1800"/>
              <a:buFont typeface="Gill Sans"/>
              <a:buChar char="•"/>
              <a:defRPr/>
            </a:lvl9pPr>
          </a:lstStyle>
          <a:p>
            <a:endParaRPr/>
          </a:p>
        </p:txBody>
      </p:sp>
      <p:sp>
        <p:nvSpPr>
          <p:cNvPr id="21" name="Google Shape;21;p4"/>
          <p:cNvSpPr txBox="1">
            <a:spLocks noGrp="1"/>
          </p:cNvSpPr>
          <p:nvPr>
            <p:ph type="title"/>
          </p:nvPr>
        </p:nvSpPr>
        <p:spPr>
          <a:xfrm>
            <a:off x="386086" y="19630"/>
            <a:ext cx="7865016" cy="58899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582">
                <a:solidFill>
                  <a:srgbClr val="66666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a:endParaRPr/>
          </a:p>
        </p:txBody>
      </p:sp>
    </p:spTree>
    <p:extLst>
      <p:ext uri="{BB962C8B-B14F-4D97-AF65-F5344CB8AC3E}">
        <p14:creationId xmlns:p14="http://schemas.microsoft.com/office/powerpoint/2010/main" val="242533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434343"/>
              </a:buClr>
              <a:buSzPts val="1400"/>
              <a:buFont typeface="Oswald"/>
              <a:buNone/>
              <a:defRPr sz="44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0" name="Google Shape;20;p3"/>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rgbClr val="434343"/>
              </a:buClr>
              <a:buSzPts val="3200"/>
              <a:buFont typeface="Arial"/>
              <a:buChar char="•"/>
              <a:defRPr sz="3200" b="0" i="0" u="none" strike="noStrike" cap="none">
                <a:solidFill>
                  <a:srgbClr val="434343"/>
                </a:solidFill>
                <a:latin typeface="Calibri"/>
                <a:ea typeface="Calibri"/>
                <a:cs typeface="Calibri"/>
                <a:sym typeface="Calibri"/>
              </a:defRPr>
            </a:lvl1pPr>
            <a:lvl2pPr marL="914400" marR="0" lvl="1" indent="-406400" algn="l" rtl="0">
              <a:spcBef>
                <a:spcPts val="560"/>
              </a:spcBef>
              <a:spcAft>
                <a:spcPts val="0"/>
              </a:spcAft>
              <a:buClr>
                <a:srgbClr val="434343"/>
              </a:buClr>
              <a:buSzPts val="2800"/>
              <a:buFont typeface="Arial"/>
              <a:buChar char="–"/>
              <a:defRPr sz="2800" b="0" i="0" u="none" strike="noStrike" cap="none">
                <a:solidFill>
                  <a:srgbClr val="434343"/>
                </a:solidFill>
                <a:latin typeface="Calibri"/>
                <a:ea typeface="Calibri"/>
                <a:cs typeface="Calibri"/>
                <a:sym typeface="Calibri"/>
              </a:defRPr>
            </a:lvl2pPr>
            <a:lvl3pPr marL="1371600" marR="0" lvl="2" indent="-381000" algn="l" rtl="0">
              <a:spcBef>
                <a:spcPts val="480"/>
              </a:spcBef>
              <a:spcAft>
                <a:spcPts val="0"/>
              </a:spcAft>
              <a:buClr>
                <a:srgbClr val="434343"/>
              </a:buClr>
              <a:buSzPts val="2400"/>
              <a:buFont typeface="Arial"/>
              <a:buChar char="•"/>
              <a:defRPr sz="2400" b="0" i="0" u="none" strike="noStrike" cap="none">
                <a:solidFill>
                  <a:srgbClr val="434343"/>
                </a:solidFill>
                <a:latin typeface="Calibri"/>
                <a:ea typeface="Calibri"/>
                <a:cs typeface="Calibri"/>
                <a:sym typeface="Calibri"/>
              </a:defRPr>
            </a:lvl3pPr>
            <a:lvl4pPr marL="1828800" marR="0" lvl="3"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4pPr>
            <a:lvl5pPr marL="2286000" marR="0" lvl="4"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5pPr>
            <a:lvl6pPr marL="2743200" marR="0" lvl="5"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6pPr>
            <a:lvl7pPr marL="3200400" marR="0" lvl="6"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7pPr>
            <a:lvl8pPr marL="3657600" marR="0" lvl="7"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8pPr>
            <a:lvl9pPr marL="4114800" marR="0" lvl="8"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9pPr>
          </a:lstStyle>
          <a:p>
            <a:endParaRPr/>
          </a:p>
        </p:txBody>
      </p:sp>
      <p:sp>
        <p:nvSpPr>
          <p:cNvPr id="21" name="Google Shape;21;p3"/>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2313" y="3305176"/>
            <a:ext cx="7772400" cy="1021556"/>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6" name="Google Shape;26;p4"/>
          <p:cNvSpPr txBox="1">
            <a:spLocks noGrp="1"/>
          </p:cNvSpPr>
          <p:nvPr>
            <p:ph type="body" idx="1"/>
          </p:nvPr>
        </p:nvSpPr>
        <p:spPr>
          <a:xfrm>
            <a:off x="722313" y="2180035"/>
            <a:ext cx="7772400" cy="112514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7" name="Google Shape;27;p4"/>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2" name="Google Shape;32;p5"/>
          <p:cNvSpPr txBox="1">
            <a:spLocks noGrp="1"/>
          </p:cNvSpPr>
          <p:nvPr>
            <p:ph type="body" idx="1"/>
          </p:nvPr>
        </p:nvSpPr>
        <p:spPr>
          <a:xfrm>
            <a:off x="457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body" idx="2"/>
          </p:nvPr>
        </p:nvSpPr>
        <p:spPr>
          <a:xfrm>
            <a:off x="4648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Google Shape;39;p6"/>
          <p:cNvSpPr txBox="1">
            <a:spLocks noGrp="1"/>
          </p:cNvSpPr>
          <p:nvPr>
            <p:ph type="body" idx="1"/>
          </p:nvPr>
        </p:nvSpPr>
        <p:spPr>
          <a:xfrm>
            <a:off x="457200" y="1151335"/>
            <a:ext cx="4040188"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3"/>
          </p:nvPr>
        </p:nvSpPr>
        <p:spPr>
          <a:xfrm>
            <a:off x="4645026" y="1151335"/>
            <a:ext cx="4041775"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57200" y="17333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
        <p:nvSpPr>
          <p:cNvPr id="48" name="Google Shape;48;p7"/>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lvl1pPr lvl="0">
              <a:buNone/>
              <a:defRPr sz="1300">
                <a:solidFill>
                  <a:srgbClr val="FFFFFF"/>
                </a:solidFill>
              </a:defRPr>
            </a:lvl1pPr>
            <a:lvl2pPr lvl="1">
              <a:buNone/>
              <a:defRPr sz="1300">
                <a:solidFill>
                  <a:srgbClr val="FFFFFF"/>
                </a:solidFill>
              </a:defRPr>
            </a:lvl2pPr>
            <a:lvl3pPr lvl="2">
              <a:buNone/>
              <a:defRPr sz="1300">
                <a:solidFill>
                  <a:srgbClr val="FFFFFF"/>
                </a:solidFill>
              </a:defRPr>
            </a:lvl3pPr>
            <a:lvl4pPr lvl="3">
              <a:buNone/>
              <a:defRPr sz="1300">
                <a:solidFill>
                  <a:srgbClr val="FFFFFF"/>
                </a:solidFill>
              </a:defRPr>
            </a:lvl4pPr>
            <a:lvl5pPr lvl="4">
              <a:buNone/>
              <a:defRPr sz="1300">
                <a:solidFill>
                  <a:srgbClr val="FFFFFF"/>
                </a:solidFill>
              </a:defRPr>
            </a:lvl5pPr>
            <a:lvl6pPr lvl="5">
              <a:buNone/>
              <a:defRPr sz="1300">
                <a:solidFill>
                  <a:srgbClr val="FFFFFF"/>
                </a:solidFill>
              </a:defRPr>
            </a:lvl6pPr>
            <a:lvl7pPr lvl="6">
              <a:buNone/>
              <a:defRPr sz="1300">
                <a:solidFill>
                  <a:srgbClr val="FFFFFF"/>
                </a:solidFill>
              </a:defRPr>
            </a:lvl7pPr>
            <a:lvl8pPr lvl="7">
              <a:buNone/>
              <a:defRPr sz="1300">
                <a:solidFill>
                  <a:srgbClr val="FFFFFF"/>
                </a:solidFill>
              </a:defRPr>
            </a:lvl8pPr>
            <a:lvl9pPr lvl="8">
              <a:buNone/>
              <a:defRPr sz="13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8"/>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8"/>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57201" y="204787"/>
            <a:ext cx="3008313" cy="871538"/>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5" name="Google Shape;55;p9"/>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9"/>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1792288" y="3600450"/>
            <a:ext cx="5486400" cy="425054"/>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2" name="Google Shape;62;p10"/>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noAutofit/>
          </a:bodyPr>
          <a:lstStyle>
            <a:lvl1pPr marL="0" marR="0" lvl="0" indent="0" algn="l" rtl="0">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3" name="Google Shape;63;p10"/>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4.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1.xml"/><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hyperlink" Target="mailto:joe@sixpack.com"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5.jp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
        <p:cNvGrpSpPr/>
        <p:nvPr/>
      </p:nvGrpSpPr>
      <p:grpSpPr>
        <a:xfrm>
          <a:off x="0" y="0"/>
          <a:ext cx="0" cy="0"/>
          <a:chOff x="0" y="0"/>
          <a:chExt cx="0" cy="0"/>
        </a:xfrm>
      </p:grpSpPr>
      <p:grpSp>
        <p:nvGrpSpPr>
          <p:cNvPr id="83" name="Google Shape;83;p13"/>
          <p:cNvGrpSpPr/>
          <p:nvPr/>
        </p:nvGrpSpPr>
        <p:grpSpPr>
          <a:xfrm>
            <a:off x="13" y="3720220"/>
            <a:ext cx="9144000" cy="847800"/>
            <a:chOff x="13" y="3720220"/>
            <a:chExt cx="9144000" cy="847800"/>
          </a:xfrm>
        </p:grpSpPr>
        <p:sp>
          <p:nvSpPr>
            <p:cNvPr id="84" name="Google Shape;84;p13"/>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3" descr="LeanDog-Logo - No-Otis (100px-height).png"/>
            <p:cNvPicPr preferRelativeResize="0"/>
            <p:nvPr/>
          </p:nvPicPr>
          <p:blipFill rotWithShape="1">
            <a:blip r:embed="rId4">
              <a:alphaModFix/>
            </a:blip>
            <a:srcRect/>
            <a:stretch/>
          </p:blipFill>
          <p:spPr>
            <a:xfrm>
              <a:off x="1668951" y="4032168"/>
              <a:ext cx="1030200" cy="290700"/>
            </a:xfrm>
            <a:prstGeom prst="rect">
              <a:avLst/>
            </a:prstGeom>
            <a:noFill/>
            <a:ln>
              <a:noFill/>
            </a:ln>
          </p:spPr>
        </p:pic>
        <p:pic>
          <p:nvPicPr>
            <p:cNvPr id="86" name="Google Shape;86;p13"/>
            <p:cNvPicPr preferRelativeResize="0"/>
            <p:nvPr/>
          </p:nvPicPr>
          <p:blipFill rotWithShape="1">
            <a:blip r:embed="rId5">
              <a:alphaModFix/>
            </a:blip>
            <a:srcRect l="35645" t="33020" r="20915" b="42224"/>
            <a:stretch/>
          </p:blipFill>
          <p:spPr>
            <a:xfrm>
              <a:off x="3658920" y="3907796"/>
              <a:ext cx="3945583" cy="472653"/>
            </a:xfrm>
            <a:prstGeom prst="rect">
              <a:avLst/>
            </a:prstGeom>
            <a:noFill/>
            <a:ln>
              <a:noFill/>
            </a:ln>
          </p:spPr>
        </p:pic>
        <p:pic>
          <p:nvPicPr>
            <p:cNvPr id="87" name="Google Shape;87;p13" descr="Screen Shot 2016-04-21 at 11.36.07 AM.png"/>
            <p:cNvPicPr preferRelativeResize="0"/>
            <p:nvPr/>
          </p:nvPicPr>
          <p:blipFill rotWithShape="1">
            <a:blip r:embed="rId6">
              <a:alphaModFix/>
            </a:blip>
            <a:srcRect/>
            <a:stretch/>
          </p:blipFill>
          <p:spPr>
            <a:xfrm>
              <a:off x="2824850" y="3720220"/>
              <a:ext cx="998100" cy="847800"/>
            </a:xfrm>
            <a:prstGeom prst="rect">
              <a:avLst/>
            </a:prstGeom>
            <a:noFill/>
            <a:ln>
              <a:noFill/>
            </a:ln>
          </p:spPr>
        </p:pic>
      </p:grpSp>
      <p:sp>
        <p:nvSpPr>
          <p:cNvPr id="88" name="Google Shape;88;p13"/>
          <p:cNvSpPr/>
          <p:nvPr/>
        </p:nvSpPr>
        <p:spPr>
          <a:xfrm>
            <a:off x="4572000" y="4525900"/>
            <a:ext cx="4390700" cy="369300"/>
          </a:xfrm>
          <a:prstGeom prst="rect">
            <a:avLst/>
          </a:prstGeom>
          <a:noFill/>
          <a:ln>
            <a:noFill/>
          </a:ln>
        </p:spPr>
        <p:txBody>
          <a:bodyPr spcFirstLastPara="1" wrap="square" lIns="91425" tIns="45700" rIns="91425" bIns="45700" anchor="t" anchorCtr="0">
            <a:noAutofit/>
          </a:bodyPr>
          <a:lstStyle/>
          <a:p>
            <a:pPr lvl="0" algn="r"/>
            <a:r>
              <a:rPr lang="en-US" b="0" i="0" u="none" strike="noStrike" cap="none" dirty="0">
                <a:solidFill>
                  <a:schemeClr val="lt1"/>
                </a:solidFill>
              </a:rPr>
              <a:t>     		 	 </a:t>
            </a:r>
            <a:r>
              <a:rPr lang="en-US" dirty="0">
                <a:solidFill>
                  <a:schemeClr val="lt1"/>
                </a:solidFill>
              </a:rPr>
              <a:t>LEANDOG.COM</a:t>
            </a:r>
            <a:endParaRPr b="0" i="0" u="none" strike="noStrike" cap="none" dirty="0">
              <a:solidFill>
                <a:schemeClr val="lt1"/>
              </a:solidFill>
            </a:endParaRPr>
          </a:p>
        </p:txBody>
      </p:sp>
      <p:sp>
        <p:nvSpPr>
          <p:cNvPr id="89" name="Google Shape;89;p13"/>
          <p:cNvSpPr txBox="1">
            <a:spLocks noGrp="1"/>
          </p:cNvSpPr>
          <p:nvPr>
            <p:ph type="ctrTitle"/>
          </p:nvPr>
        </p:nvSpPr>
        <p:spPr>
          <a:xfrm>
            <a:off x="685800" y="1597819"/>
            <a:ext cx="7772400" cy="11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Dank Mono" pitchFamily="49" charset="77"/>
              </a:rPr>
              <a:t>ATDD</a:t>
            </a:r>
            <a:endParaRPr b="1" dirty="0">
              <a:latin typeface="Dank Mono" pitchFamily="49" charset="77"/>
            </a:endParaRPr>
          </a:p>
        </p:txBody>
      </p:sp>
      <p:sp>
        <p:nvSpPr>
          <p:cNvPr id="90" name="Google Shape;90;p13"/>
          <p:cNvSpPr txBox="1">
            <a:spLocks noGrp="1"/>
          </p:cNvSpPr>
          <p:nvPr>
            <p:ph type="subTitle" idx="1"/>
          </p:nvPr>
        </p:nvSpPr>
        <p:spPr>
          <a:xfrm>
            <a:off x="1371600" y="2434898"/>
            <a:ext cx="6400800" cy="1097852"/>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4200" dirty="0">
                <a:latin typeface="Garamond" panose="02020404030301010803" pitchFamily="18" charset="0"/>
              </a:rPr>
              <a:t>Web Test Automation</a:t>
            </a:r>
            <a:endParaRPr sz="4200" dirty="0">
              <a:latin typeface="Garamond" panose="02020404030301010803" pitchFamily="18" charset="0"/>
            </a:endParaRPr>
          </a:p>
        </p:txBody>
      </p:sp>
      <p:sp>
        <p:nvSpPr>
          <p:cNvPr id="11" name="Google Shape;88;p13">
            <a:extLst>
              <a:ext uri="{FF2B5EF4-FFF2-40B4-BE49-F238E27FC236}">
                <a16:creationId xmlns:a16="http://schemas.microsoft.com/office/drawing/2014/main" id="{702C406D-B962-5B43-A46E-B28332F8659B}"/>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rPr>
              <a:t>DEV3LSOLUTIONS.COM</a:t>
            </a:r>
            <a:endParaRPr b="0" i="0" u="none" strike="noStrike" cap="none"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239734" y="2957485"/>
            <a:ext cx="2941697" cy="1839515"/>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3600" kern="1200" dirty="0">
                <a:solidFill>
                  <a:schemeClr val="tx1"/>
                </a:solidFill>
                <a:latin typeface="Garamond" panose="02020404030301010803" pitchFamily="18" charset="0"/>
                <a:ea typeface="+mj-ea"/>
                <a:cs typeface="+mj-cs"/>
              </a:rPr>
              <a:t>GHERKIN</a:t>
            </a:r>
          </a:p>
        </p:txBody>
      </p:sp>
      <p:pic>
        <p:nvPicPr>
          <p:cNvPr id="19" name="Picture 18">
            <a:extLst>
              <a:ext uri="{FF2B5EF4-FFF2-40B4-BE49-F238E27FC236}">
                <a16:creationId xmlns:a16="http://schemas.microsoft.com/office/drawing/2014/main" id="{3CC74B95-6D1F-0A4D-B4D5-283C851D63B6}"/>
              </a:ext>
            </a:extLst>
          </p:cNvPr>
          <p:cNvPicPr>
            <a:picLocks noChangeAspect="1"/>
          </p:cNvPicPr>
          <p:nvPr/>
        </p:nvPicPr>
        <p:blipFill rotWithShape="1">
          <a:blip r:embed="rId3"/>
          <a:srcRect t="21992" b="23902"/>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8" name="Google Shape;247;p34">
            <a:extLst>
              <a:ext uri="{FF2B5EF4-FFF2-40B4-BE49-F238E27FC236}">
                <a16:creationId xmlns:a16="http://schemas.microsoft.com/office/drawing/2014/main" id="{E619D568-825E-534C-BF56-C71183EB78AB}"/>
              </a:ext>
            </a:extLst>
          </p:cNvPr>
          <p:cNvSpPr txBox="1">
            <a:spLocks/>
          </p:cNvSpPr>
          <p:nvPr/>
        </p:nvSpPr>
        <p:spPr>
          <a:xfrm>
            <a:off x="2853846" y="2957486"/>
            <a:ext cx="5614060" cy="1839515"/>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indent="-228600" algn="l">
              <a:lnSpc>
                <a:spcPct val="90000"/>
              </a:lnSpc>
              <a:spcBef>
                <a:spcPct val="0"/>
              </a:spcBef>
              <a:spcAft>
                <a:spcPts val="600"/>
              </a:spcAft>
              <a:buFont typeface="Arial" panose="020B0604020202020204" pitchFamily="34" charset="0"/>
              <a:buChar char="•"/>
            </a:pPr>
            <a:r>
              <a:rPr lang="en-US" sz="2000" b="1" kern="1200" dirty="0">
                <a:solidFill>
                  <a:schemeClr val="tx1"/>
                </a:solidFill>
                <a:latin typeface="Dank Mono" pitchFamily="49" charset="77"/>
                <a:ea typeface="+mn-ea"/>
                <a:cs typeface="+mn-cs"/>
              </a:rPr>
              <a:t>Scenario</a:t>
            </a:r>
            <a:r>
              <a:rPr lang="en-US" sz="2000" kern="1200" dirty="0">
                <a:solidFill>
                  <a:schemeClr val="tx1"/>
                </a:solidFill>
                <a:latin typeface="Dank Mono" pitchFamily="49" charset="77"/>
                <a:ea typeface="+mn-ea"/>
                <a:cs typeface="+mn-cs"/>
              </a:rPr>
              <a:t>:</a:t>
            </a:r>
            <a:r>
              <a:rPr lang="en-US" sz="2000" i="1" kern="1200" dirty="0">
                <a:solidFill>
                  <a:schemeClr val="tx1"/>
                </a:solidFill>
                <a:latin typeface="Dank Mono" pitchFamily="49" charset="77"/>
                <a:ea typeface="+mn-ea"/>
                <a:cs typeface="+mn-cs"/>
              </a:rPr>
              <a:t> View the details of a puppy</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Given</a:t>
            </a:r>
            <a:r>
              <a:rPr lang="en-US" sz="2000" kern="1200" dirty="0">
                <a:solidFill>
                  <a:schemeClr val="tx1"/>
                </a:solidFill>
                <a:latin typeface="Dank Mono" pitchFamily="49" charset="77"/>
                <a:ea typeface="+mn-ea"/>
                <a:cs typeface="+mn-cs"/>
              </a:rPr>
              <a:t> I am on the home page</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When</a:t>
            </a:r>
            <a:r>
              <a:rPr lang="en-US" sz="2000" kern="1200" dirty="0">
                <a:solidFill>
                  <a:schemeClr val="tx1"/>
                </a:solidFill>
                <a:latin typeface="Dank Mono" pitchFamily="49" charset="77"/>
                <a:ea typeface="+mn-ea"/>
                <a:cs typeface="+mn-cs"/>
              </a:rPr>
              <a:t> I click on the puppy "Brook"</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Then</a:t>
            </a:r>
            <a:r>
              <a:rPr lang="en-US" sz="2000" kern="1200" dirty="0">
                <a:solidFill>
                  <a:schemeClr val="tx1"/>
                </a:solidFill>
                <a:latin typeface="Dank Mono" pitchFamily="49" charset="77"/>
                <a:ea typeface="+mn-ea"/>
                <a:cs typeface="+mn-cs"/>
              </a:rPr>
              <a:t> I see "Adopt Me!"</a:t>
            </a:r>
          </a:p>
        </p:txBody>
      </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47"/>
                                        </p:tgtEl>
                                        <p:attrNameLst>
                                          <p:attrName>style.visibility</p:attrName>
                                        </p:attrNameLst>
                                      </p:cBhvr>
                                      <p:to>
                                        <p:strVal val="visible"/>
                                      </p:to>
                                    </p:set>
                                    <p:animEffect transition="in" filter="fade">
                                      <p:cBhvr>
                                        <p:cTn id="7" dur="400"/>
                                        <p:tgtEl>
                                          <p:spTgt spid="24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8"/>
                                        </p:tgtEl>
                                        <p:attrNameLst>
                                          <p:attrName>style.visibility</p:attrName>
                                        </p:attrNameLst>
                                      </p:cBhvr>
                                      <p:to>
                                        <p:strVal val="visible"/>
                                      </p:to>
                                    </p:set>
                                    <p:animEffect transition="in" filter="fade">
                                      <p:cBhvr>
                                        <p:cTn id="10"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360758" y="2814636"/>
            <a:ext cx="4211242"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600" kern="1200" dirty="0">
                <a:solidFill>
                  <a:schemeClr val="tx1"/>
                </a:solidFill>
                <a:latin typeface="Garamond" panose="02020404030301010803" pitchFamily="18" charset="0"/>
                <a:ea typeface="+mj-ea"/>
                <a:cs typeface="+mj-cs"/>
              </a:rPr>
              <a:t>RUNNING TESTS</a:t>
            </a:r>
            <a:endParaRPr lang="en-US" sz="3600" b="0" i="0" u="none" strike="noStrike" kern="1200" cap="none" dirty="0">
              <a:solidFill>
                <a:schemeClr val="tx1"/>
              </a:solidFill>
              <a:latin typeface="Garamond" panose="02020404030301010803" pitchFamily="18" charset="0"/>
              <a:ea typeface="+mj-ea"/>
              <a:cs typeface="+mj-cs"/>
              <a:sym typeface="Oswald"/>
            </a:endParaRPr>
          </a:p>
        </p:txBody>
      </p:sp>
      <p:pic>
        <p:nvPicPr>
          <p:cNvPr id="5" name="Picture 4">
            <a:extLst>
              <a:ext uri="{FF2B5EF4-FFF2-40B4-BE49-F238E27FC236}">
                <a16:creationId xmlns:a16="http://schemas.microsoft.com/office/drawing/2014/main" id="{52257D02-44C4-F648-A4AA-9D49B6D44542}"/>
              </a:ext>
            </a:extLst>
          </p:cNvPr>
          <p:cNvPicPr>
            <a:picLocks noChangeAspect="1"/>
          </p:cNvPicPr>
          <p:nvPr/>
        </p:nvPicPr>
        <p:blipFill rotWithShape="1">
          <a:blip r:embed="rId3"/>
          <a:srcRect t="13800" b="15008"/>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27" name="Google Shape;127;p18"/>
          <p:cNvSpPr txBox="1"/>
          <p:nvPr/>
        </p:nvSpPr>
        <p:spPr>
          <a:xfrm>
            <a:off x="4570804" y="2814637"/>
            <a:ext cx="4211242" cy="1839515"/>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Manually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Local Automation</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CI Build</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3" name="Rectangle 12">
            <a:extLst>
              <a:ext uri="{FF2B5EF4-FFF2-40B4-BE49-F238E27FC236}">
                <a16:creationId xmlns:a16="http://schemas.microsoft.com/office/drawing/2014/main" id="{F427FA32-0128-704B-A09F-985C912D2AFC}"/>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00_hello_world</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sp>
        <p:nvSpPr>
          <p:cNvPr id="117" name="Rectangle 11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2008"/>
            <a:ext cx="9144000" cy="2671492"/>
            <a:chOff x="0" y="3296011"/>
            <a:chExt cx="12192000" cy="3561989"/>
          </a:xfrm>
          <a:effectLst>
            <a:outerShdw blurRad="254000" dist="152400" dir="16200000" rotWithShape="0">
              <a:prstClr val="black">
                <a:alpha val="10000"/>
              </a:prstClr>
            </a:outerShdw>
          </a:effectLst>
        </p:grpSpPr>
        <p:grpSp>
          <p:nvGrpSpPr>
            <p:cNvPr id="120" name="Group 11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24" name="Freeform: Shape 12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Shape 12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1" name="Group 12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2" name="Freeform: Shape 12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Shape 12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0" name="Google Shape;110;p16"/>
          <p:cNvSpPr txBox="1">
            <a:spLocks noGrp="1"/>
          </p:cNvSpPr>
          <p:nvPr>
            <p:ph type="title"/>
          </p:nvPr>
        </p:nvSpPr>
        <p:spPr>
          <a:xfrm>
            <a:off x="628649" y="840507"/>
            <a:ext cx="6094880" cy="1731243"/>
          </a:xfrm>
          <a:prstGeom prst="rect">
            <a:avLst/>
          </a:prstGeom>
        </p:spPr>
        <p:txBody>
          <a:bodyPr spcFirstLastPara="1" vert="horz" lIns="91440" tIns="45720" rIns="91440" bIns="45720" rtlCol="0" anchor="b" anchorCtr="0">
            <a:no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WHERE DOES AUTOMATION</a:t>
            </a:r>
          </a:p>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FIT INTO ATDD?</a:t>
            </a:r>
          </a:p>
        </p:txBody>
      </p:sp>
      <p:pic>
        <p:nvPicPr>
          <p:cNvPr id="16" name="Picture 15">
            <a:extLst>
              <a:ext uri="{FF2B5EF4-FFF2-40B4-BE49-F238E27FC236}">
                <a16:creationId xmlns:a16="http://schemas.microsoft.com/office/drawing/2014/main" id="{B779F573-D4B3-4945-BBDB-A3E754B6EC1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useBgFill="1">
        <p:nvSpPr>
          <p:cNvPr id="22541" name="Rectangle 8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10 Cutest Puppy Videos | LoveToKnow">
            <a:extLst>
              <a:ext uri="{FF2B5EF4-FFF2-40B4-BE49-F238E27FC236}">
                <a16:creationId xmlns:a16="http://schemas.microsoft.com/office/drawing/2014/main" id="{788CD86E-942A-7B48-9B1B-6661DCFA11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56"/>
          <a:stretch/>
        </p:blipFill>
        <p:spPr bwMode="auto">
          <a:xfrm>
            <a:off x="1891769" y="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22542" name="Rectangle 8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Google Shape;225;p31"/>
          <p:cNvSpPr txBox="1">
            <a:spLocks noGrp="1"/>
          </p:cNvSpPr>
          <p:nvPr>
            <p:ph type="title"/>
          </p:nvPr>
        </p:nvSpPr>
        <p:spPr>
          <a:xfrm>
            <a:off x="28120" y="200358"/>
            <a:ext cx="3499597" cy="1424934"/>
          </a:xfrm>
          <a:prstGeom prst="rect">
            <a:avLst/>
          </a:prstGeom>
        </p:spPr>
        <p:txBody>
          <a:bodyPr spcFirstLastPara="1" vert="horz" lIns="91440" tIns="45720" rIns="91440" bIns="45720" rtlCol="0" anchor="ctr" anchorCtr="0">
            <a:normAutofit/>
          </a:bodyPr>
          <a:lstStyle/>
          <a:p>
            <a:pPr lvl="0" algn="l">
              <a:lnSpc>
                <a:spcPct val="90000"/>
              </a:lnSpc>
              <a:spcBef>
                <a:spcPct val="0"/>
              </a:spcBef>
              <a:buClr>
                <a:srgbClr val="3F3F3F"/>
              </a:buClr>
            </a:pPr>
            <a:r>
              <a:rPr lang="en-US" sz="3600" dirty="0">
                <a:solidFill>
                  <a:schemeClr val="tx1">
                    <a:lumMod val="85000"/>
                    <a:lumOff val="15000"/>
                  </a:schemeClr>
                </a:solidFill>
              </a:rPr>
              <a:t>WHY USE AUTOMATION?</a:t>
            </a:r>
            <a:endParaRPr lang="en-US" sz="3600" b="0" i="0" u="none" strike="noStrike" kern="1200" cap="none" dirty="0">
              <a:solidFill>
                <a:schemeClr val="tx1"/>
              </a:solidFill>
              <a:latin typeface="Dank Mono" pitchFamily="49" charset="77"/>
              <a:ea typeface="+mj-ea"/>
              <a:cs typeface="+mj-cs"/>
              <a:sym typeface="Oswald"/>
            </a:endParaRPr>
          </a:p>
        </p:txBody>
      </p:sp>
      <p:sp>
        <p:nvSpPr>
          <p:cNvPr id="227" name="Google Shape;227;p31"/>
          <p:cNvSpPr txBox="1"/>
          <p:nvPr/>
        </p:nvSpPr>
        <p:spPr>
          <a:xfrm>
            <a:off x="28120" y="1825650"/>
            <a:ext cx="3373986" cy="2807072"/>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Repeatability / Idempotent</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Computer does the work</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Increases capacity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Reduced feedback and cycle time</a:t>
            </a:r>
          </a:p>
        </p:txBody>
      </p:sp>
      <p:sp>
        <p:nvSpPr>
          <p:cNvPr id="228" name="Google Shape;228;p3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rgbClr val="FFFFFF"/>
                </a:solidFill>
                <a:ea typeface="+mn-ea"/>
                <a:cs typeface="+mn-cs"/>
              </a:rPr>
              <a:pPr algn="r">
                <a:lnSpc>
                  <a:spcPct val="90000"/>
                </a:lnSpc>
                <a:spcAft>
                  <a:spcPts val="600"/>
                </a:spcAft>
                <a:buClrTx/>
                <a:defRPr/>
              </a:pPr>
              <a:t>13</a:t>
            </a:fld>
            <a:endParaRPr lang="en-US" sz="700" kern="1200">
              <a:solidFill>
                <a:srgbClr val="FFFFFF"/>
              </a:solidFill>
              <a:ea typeface="+mn-ea"/>
              <a:cs typeface="+mn-cs"/>
            </a:endParaRPr>
          </a:p>
        </p:txBody>
      </p:sp>
      <p:pic>
        <p:nvPicPr>
          <p:cNvPr id="32" name="Picture 31">
            <a:extLst>
              <a:ext uri="{FF2B5EF4-FFF2-40B4-BE49-F238E27FC236}">
                <a16:creationId xmlns:a16="http://schemas.microsoft.com/office/drawing/2014/main" id="{2393D256-7FC4-B34D-8CF2-FA7BB6CDCB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5604" name="Freeform: Shape 134">
            <a:extLst>
              <a:ext uri="{FF2B5EF4-FFF2-40B4-BE49-F238E27FC236}">
                <a16:creationId xmlns:a16="http://schemas.microsoft.com/office/drawing/2014/main" id="{673E9FC8-2143-48A2-9DEE-AABBC7E30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699416"/>
          </a:xfrm>
          <a:custGeom>
            <a:avLst/>
            <a:gdLst>
              <a:gd name="connsiteX0" fmla="*/ 0 w 12188952"/>
              <a:gd name="connsiteY0" fmla="*/ 0 h 6265888"/>
              <a:gd name="connsiteX1" fmla="*/ 12188952 w 12188952"/>
              <a:gd name="connsiteY1" fmla="*/ 0 h 6265888"/>
              <a:gd name="connsiteX2" fmla="*/ 12188952 w 12188952"/>
              <a:gd name="connsiteY2" fmla="*/ 5061023 h 6265888"/>
              <a:gd name="connsiteX3" fmla="*/ 12188400 w 12188952"/>
              <a:gd name="connsiteY3" fmla="*/ 5061281 h 6265888"/>
              <a:gd name="connsiteX4" fmla="*/ 6096000 w 12188952"/>
              <a:gd name="connsiteY4" fmla="*/ 6265888 h 6265888"/>
              <a:gd name="connsiteX5" fmla="*/ 3601 w 12188952"/>
              <a:gd name="connsiteY5" fmla="*/ 5061281 h 6265888"/>
              <a:gd name="connsiteX6" fmla="*/ 0 w 12188952"/>
              <a:gd name="connsiteY6" fmla="*/ 5059596 h 626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65888">
                <a:moveTo>
                  <a:pt x="0" y="0"/>
                </a:moveTo>
                <a:lnTo>
                  <a:pt x="12188952" y="0"/>
                </a:lnTo>
                <a:lnTo>
                  <a:pt x="12188952" y="5061023"/>
                </a:lnTo>
                <a:lnTo>
                  <a:pt x="12188400" y="5061281"/>
                </a:lnTo>
                <a:cubicBezTo>
                  <a:pt x="10489511" y="5817852"/>
                  <a:pt x="8380622" y="6265888"/>
                  <a:pt x="6096000" y="6265888"/>
                </a:cubicBezTo>
                <a:cubicBezTo>
                  <a:pt x="3811379" y="6265888"/>
                  <a:pt x="1702489" y="5817852"/>
                  <a:pt x="3601" y="5061281"/>
                </a:cubicBezTo>
                <a:lnTo>
                  <a:pt x="0" y="5059596"/>
                </a:ln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602" name="Picture 2" descr="hello world - YouTube">
            <a:extLst>
              <a:ext uri="{FF2B5EF4-FFF2-40B4-BE49-F238E27FC236}">
                <a16:creationId xmlns:a16="http://schemas.microsoft.com/office/drawing/2014/main" id="{BBFEEA60-BD94-B04D-8CE5-FF9188B275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55"/>
          <a:stretch/>
        </p:blipFill>
        <p:spPr bwMode="auto">
          <a:xfrm>
            <a:off x="20" y="10"/>
            <a:ext cx="9143980" cy="4502879"/>
          </a:xfrm>
          <a:custGeom>
            <a:avLst/>
            <a:gdLst/>
            <a:ahLst/>
            <a:cxnLst/>
            <a:rect l="l" t="t" r="r" b="b"/>
            <a:pathLst>
              <a:path w="12187427" h="6003852">
                <a:moveTo>
                  <a:pt x="0" y="0"/>
                </a:moveTo>
                <a:lnTo>
                  <a:pt x="12187427" y="0"/>
                </a:lnTo>
                <a:lnTo>
                  <a:pt x="12187427" y="4772371"/>
                </a:lnTo>
                <a:lnTo>
                  <a:pt x="11865111" y="4913285"/>
                </a:lnTo>
                <a:cubicBezTo>
                  <a:pt x="10225213" y="5601147"/>
                  <a:pt x="8237833" y="6003852"/>
                  <a:pt x="6096000" y="6003852"/>
                </a:cubicBezTo>
                <a:cubicBezTo>
                  <a:pt x="3811379" y="6003852"/>
                  <a:pt x="1702489" y="5545663"/>
                  <a:pt x="3601" y="4771946"/>
                </a:cubicBezTo>
                <a:lnTo>
                  <a:pt x="0" y="4770223"/>
                </a:lnTo>
                <a:close/>
              </a:path>
            </a:pathLst>
          </a:cu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Rectangle 16">
            <a:extLst>
              <a:ext uri="{FF2B5EF4-FFF2-40B4-BE49-F238E27FC236}">
                <a16:creationId xmlns:a16="http://schemas.microsoft.com/office/drawing/2014/main" id="{DB5B2F5D-DB81-9349-8768-B1C4A98B6249}"/>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01_hello_world</a:t>
            </a:r>
            <a:endParaRPr lang="en-US" dirty="0"/>
          </a:p>
        </p:txBody>
      </p:sp>
    </p:spTree>
    <p:extLst>
      <p:ext uri="{BB962C8B-B14F-4D97-AF65-F5344CB8AC3E}">
        <p14:creationId xmlns:p14="http://schemas.microsoft.com/office/powerpoint/2010/main" val="3826286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3794" name="Picture 2" descr="Driver Negligence: Running Red Lights &amp;amp; Stop Signs¬†">
            <a:extLst>
              <a:ext uri="{FF2B5EF4-FFF2-40B4-BE49-F238E27FC236}">
                <a16:creationId xmlns:a16="http://schemas.microsoft.com/office/drawing/2014/main" id="{AC1C7B7B-2285-2A46-93C1-416F0716C9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1" name="Google Shape;261;p36"/>
          <p:cNvSpPr txBox="1">
            <a:spLocks noGrp="1"/>
          </p:cNvSpPr>
          <p:nvPr>
            <p:ph type="title"/>
          </p:nvPr>
        </p:nvSpPr>
        <p:spPr>
          <a:xfrm>
            <a:off x="630936" y="3149895"/>
            <a:ext cx="6642044" cy="100262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100" kern="1200">
                <a:latin typeface="+mj-lt"/>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15</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2805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4"/>
        <p:cNvGrpSpPr/>
        <p:nvPr/>
      </p:nvGrpSpPr>
      <p:grpSpPr>
        <a:xfrm>
          <a:off x="0" y="0"/>
          <a:ext cx="0" cy="0"/>
          <a:chOff x="0" y="0"/>
          <a:chExt cx="0" cy="0"/>
        </a:xfrm>
      </p:grpSpPr>
      <p:pic>
        <p:nvPicPr>
          <p:cNvPr id="6" name="Picture 2" descr="Top Tools Needed for Automation in Testing: Automated Testing Execution,  Data Generation, Test Management and More">
            <a:extLst>
              <a:ext uri="{FF2B5EF4-FFF2-40B4-BE49-F238E27FC236}">
                <a16:creationId xmlns:a16="http://schemas.microsoft.com/office/drawing/2014/main" id="{35D8C891-3FD2-C841-A42F-7CAA8C2DB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2" r="-1" b="-1"/>
          <a:stretch/>
        </p:blipFill>
        <p:spPr bwMode="auto">
          <a:xfrm>
            <a:off x="20" y="10"/>
            <a:ext cx="9143979" cy="5143490"/>
          </a:xfrm>
          <a:prstGeom prst="rect">
            <a:avLst/>
          </a:prstGeom>
          <a:noFill/>
          <a:extLst>
            <a:ext uri="{909E8E84-426E-40DD-AFC4-6F175D3DCCD1}">
              <a14:hiddenFill xmlns:a14="http://schemas.microsoft.com/office/drawing/2010/main">
                <a:solidFill>
                  <a:srgbClr val="FFFFFF"/>
                </a:solidFill>
              </a14:hiddenFill>
            </a:ext>
          </a:extLst>
        </p:spPr>
      </p:pic>
      <p:sp>
        <p:nvSpPr>
          <p:cNvPr id="154" name="Freeform: Shape 145">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Google Shape;125;p18"/>
          <p:cNvSpPr txBox="1">
            <a:spLocks noGrp="1"/>
          </p:cNvSpPr>
          <p:nvPr>
            <p:ph type="title"/>
          </p:nvPr>
        </p:nvSpPr>
        <p:spPr>
          <a:xfrm>
            <a:off x="463546" y="3139311"/>
            <a:ext cx="6949328" cy="467127"/>
          </a:xfrm>
          <a:prstGeom prst="rect">
            <a:avLst/>
          </a:prstGeom>
        </p:spPr>
        <p:txBody>
          <a:bodyPr spcFirstLastPara="1" vert="horz" lIns="91440" tIns="45720" rIns="91440" bIns="45720" rtlCol="0" anchor="ctr" anchorCtr="0">
            <a:noAutofit/>
          </a:bodyPr>
          <a:lstStyle/>
          <a:p>
            <a:pPr lvl="0" algn="l">
              <a:lnSpc>
                <a:spcPct val="90000"/>
              </a:lnSpc>
              <a:spcBef>
                <a:spcPct val="0"/>
              </a:spcBef>
              <a:buClr>
                <a:srgbClr val="3F3F3F"/>
              </a:buClr>
            </a:pPr>
            <a:r>
              <a:rPr lang="en-US" sz="3200" b="1" kern="1200" dirty="0">
                <a:solidFill>
                  <a:schemeClr val="tx1"/>
                </a:solidFill>
                <a:latin typeface="Garamond" panose="02020404030301010803" pitchFamily="18" charset="0"/>
                <a:ea typeface="+mj-ea"/>
                <a:cs typeface="+mj-cs"/>
              </a:rPr>
              <a:t>WEB TEST AUTOMATION TOOLS</a:t>
            </a:r>
            <a:endParaRPr lang="en-US" sz="3200" b="1" i="0" u="none" strike="noStrike" kern="1200" cap="none" dirty="0">
              <a:solidFill>
                <a:schemeClr val="tx1"/>
              </a:solidFill>
              <a:latin typeface="Garamond" panose="02020404030301010803" pitchFamily="18" charset="0"/>
              <a:ea typeface="+mj-ea"/>
              <a:cs typeface="+mj-cs"/>
              <a:sym typeface="Oswald"/>
            </a:endParaRPr>
          </a:p>
        </p:txBody>
      </p:sp>
      <p:sp>
        <p:nvSpPr>
          <p:cNvPr id="127" name="Google Shape;127;p18"/>
          <p:cNvSpPr txBox="1"/>
          <p:nvPr/>
        </p:nvSpPr>
        <p:spPr>
          <a:xfrm>
            <a:off x="463547" y="3642690"/>
            <a:ext cx="7173771" cy="936930"/>
          </a:xfrm>
          <a:prstGeom prst="rect">
            <a:avLst/>
          </a:prstGeom>
        </p:spPr>
        <p:txBody>
          <a:bodyPr spcFirstLastPara="1" vert="horz" lIns="91440" tIns="45720" rIns="91440" bIns="45720" rtlCol="0" anchor="ctr" anchorCtr="0">
            <a:normAutofit/>
          </a:bodyPr>
          <a:lstStyle/>
          <a:p>
            <a:pPr>
              <a:lnSpc>
                <a:spcPct val="90000"/>
              </a:lnSpc>
              <a:spcAft>
                <a:spcPts val="600"/>
              </a:spcAft>
            </a:pPr>
            <a:r>
              <a:rPr lang="en-US" sz="3400" b="1" kern="1200" dirty="0">
                <a:solidFill>
                  <a:schemeClr val="tx1"/>
                </a:solidFill>
                <a:latin typeface="Dank Mono" pitchFamily="49" charset="77"/>
                <a:ea typeface="+mn-ea"/>
                <a:cs typeface="+mn-cs"/>
              </a:rPr>
              <a:t>GIVEN -&gt; WHEN -&gt; THEN PARSERS</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5370447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What Makes an English Cucumber Different">
            <a:extLst>
              <a:ext uri="{FF2B5EF4-FFF2-40B4-BE49-F238E27FC236}">
                <a16:creationId xmlns:a16="http://schemas.microsoft.com/office/drawing/2014/main" id="{C376AF35-BC7C-3C42-8C0B-F82D07AB4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68" t="5386" r="17860" b="-1"/>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3500304"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JS</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278319" y="2038540"/>
            <a:ext cx="4656751"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JavaScript-based implementation of Gherkin parser</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Support for TypeScript</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Integrates with Visual Studio Code</a:t>
            </a: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17</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2424762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
        <p:cNvGrpSpPr/>
        <p:nvPr/>
      </p:nvGrpSpPr>
      <p:grpSpPr>
        <a:xfrm>
          <a:off x="0" y="0"/>
          <a:ext cx="0" cy="0"/>
          <a:chOff x="0" y="0"/>
          <a:chExt cx="0" cy="0"/>
        </a:xfrm>
      </p:grpSpPr>
      <p:sp useBgFill="1">
        <p:nvSpPr>
          <p:cNvPr id="11268" name="Rectangle 7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cumber Roll-Ups with Sun Dried Tomato Sauce - Detoxinista">
            <a:extLst>
              <a:ext uri="{FF2B5EF4-FFF2-40B4-BE49-F238E27FC236}">
                <a16:creationId xmlns:a16="http://schemas.microsoft.com/office/drawing/2014/main" id="{7B94CBDC-13D0-D547-B8F4-668890658C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1509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1269" name="Rectangle 7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Google Shape;147;p21"/>
          <p:cNvSpPr txBox="1">
            <a:spLocks noGrp="1"/>
          </p:cNvSpPr>
          <p:nvPr>
            <p:ph type="title"/>
          </p:nvPr>
        </p:nvSpPr>
        <p:spPr>
          <a:xfrm>
            <a:off x="278320" y="870966"/>
            <a:ext cx="3204468" cy="843534"/>
          </a:xfrm>
          <a:prstGeom prst="rect">
            <a:avLst/>
          </a:prstGeom>
        </p:spPr>
        <p:txBody>
          <a:bodyPr spcFirstLastPara="1" vert="horz" lIns="91440" tIns="45720" rIns="91440" bIns="45720" rtlCol="0" anchor="b" anchorCtr="0">
            <a:normAutofit fontScale="90000"/>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Cucumber.rb</a:t>
            </a:r>
            <a:endParaRPr lang="en-US" sz="4000" b="0" i="0" u="none" strike="noStrike" kern="1200" cap="none" dirty="0">
              <a:solidFill>
                <a:schemeClr val="tx1"/>
              </a:solidFill>
              <a:latin typeface="Dank Mono" pitchFamily="49" charset="77"/>
              <a:ea typeface="+mj-ea"/>
              <a:cs typeface="+mj-cs"/>
              <a:sym typeface="Oswald"/>
            </a:endParaRPr>
          </a:p>
        </p:txBody>
      </p:sp>
      <p:sp>
        <p:nvSpPr>
          <p:cNvPr id="78"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Google Shape;150;p21"/>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bg1"/>
                </a:solidFill>
                <a:ea typeface="+mn-ea"/>
                <a:cs typeface="+mn-cs"/>
              </a:rPr>
              <a:pPr algn="r">
                <a:lnSpc>
                  <a:spcPct val="90000"/>
                </a:lnSpc>
                <a:spcAft>
                  <a:spcPts val="600"/>
                </a:spcAft>
                <a:buClrTx/>
                <a:defRPr/>
              </a:pPr>
              <a:t>18</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A1C55F8-D981-E94E-8075-A4E87B2542FC}"/>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157;p22">
            <a:extLst>
              <a:ext uri="{FF2B5EF4-FFF2-40B4-BE49-F238E27FC236}">
                <a16:creationId xmlns:a16="http://schemas.microsoft.com/office/drawing/2014/main" id="{99079BCB-0D14-A845-A45C-06C6DDA6378A}"/>
              </a:ext>
            </a:extLst>
          </p:cNvPr>
          <p:cNvSpPr txBox="1"/>
          <p:nvPr/>
        </p:nvSpPr>
        <p:spPr>
          <a:xfrm>
            <a:off x="29533" y="2099321"/>
            <a:ext cx="4542468"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Ruby-based</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Original tool designed for parsing Given/When/Then tests (Gherkin)</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Supported by </a:t>
            </a:r>
            <a:r>
              <a:rPr lang="en-US" sz="2200" kern="1200" dirty="0" err="1">
                <a:solidFill>
                  <a:schemeClr val="tx1"/>
                </a:solidFill>
                <a:latin typeface="Garamond" panose="02020404030301010803" pitchFamily="18" charset="0"/>
                <a:sym typeface="Helvetica Neue"/>
              </a:rPr>
              <a:t>RubyMine</a:t>
            </a:r>
            <a:r>
              <a:rPr lang="en-US" sz="2200" kern="1200" dirty="0">
                <a:solidFill>
                  <a:schemeClr val="tx1"/>
                </a:solidFill>
                <a:latin typeface="Garamond" panose="02020404030301010803" pitchFamily="18" charset="0"/>
                <a:sym typeface="Helvetica Neue"/>
              </a:rPr>
              <a:t> to write scenarios &amp; run tests</a:t>
            </a:r>
            <a:endParaRPr lang="en-US" sz="2200" kern="1200" dirty="0">
              <a:solidFill>
                <a:schemeClr val="tx1"/>
              </a:solidFill>
              <a:latin typeface="Garamond" panose="02020404030301010803" pitchFamily="18" charset="0"/>
              <a:ea typeface="+mn-ea"/>
              <a:cs typeface="+mn-cs"/>
              <a:sym typeface="Helvetica Neue"/>
            </a:endParaRP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202" name="Rectangle 20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3BA799-FAA3-8F49-81B7-EB57BD749349}"/>
              </a:ext>
            </a:extLst>
          </p:cNvPr>
          <p:cNvPicPr>
            <a:picLocks noChangeAspect="1"/>
          </p:cNvPicPr>
          <p:nvPr/>
        </p:nvPicPr>
        <p:blipFill rotWithShape="1">
          <a:blip r:embed="rId3"/>
          <a:srcRect t="8218" r="36799" b="872"/>
          <a:stretch/>
        </p:blipFill>
        <p:spPr>
          <a:xfrm>
            <a:off x="2642616" y="10"/>
            <a:ext cx="6501384" cy="5143490"/>
          </a:xfrm>
          <a:prstGeom prst="rect">
            <a:avLst/>
          </a:prstGeom>
        </p:spPr>
      </p:pic>
      <p:sp>
        <p:nvSpPr>
          <p:cNvPr id="204" name="Rectangle 20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SpecFlow</a:t>
            </a:r>
            <a:endParaRPr lang="en-US" sz="4000" b="0" i="0" u="none" strike="noStrike" kern="1200" cap="none" dirty="0">
              <a:solidFill>
                <a:schemeClr val="tx1"/>
              </a:solidFill>
              <a:latin typeface="Dank Mono" pitchFamily="49" charset="77"/>
              <a:ea typeface="+mj-ea"/>
              <a:cs typeface="+mj-cs"/>
              <a:sym typeface="Oswald"/>
            </a:endParaRPr>
          </a:p>
        </p:txBody>
      </p:sp>
      <p:sp>
        <p:nvSpPr>
          <p:cNvPr id="206" name="Rectangle 20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8" name="Rectangle 20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1" y="2038540"/>
            <a:ext cx="4329954"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.NET, Xamarin and Mono</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Uses official Given/When/Then Gherkin parser</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Integrates with Visual Studio</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a:t>
            </a:r>
            <a:r>
              <a:rPr lang="en-US" sz="2000" kern="1200" dirty="0" err="1">
                <a:solidFill>
                  <a:schemeClr val="tx1"/>
                </a:solidFill>
                <a:latin typeface="Garamond" panose="02020404030301010803" pitchFamily="18" charset="0"/>
                <a:ea typeface="+mn-ea"/>
                <a:cs typeface="+mn-cs"/>
                <a:sym typeface="Helvetica Neue"/>
              </a:rPr>
              <a:t>MSTest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NUnit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xUnit</a:t>
            </a:r>
            <a:r>
              <a:rPr lang="en-US" sz="2000" kern="1200" dirty="0">
                <a:solidFill>
                  <a:schemeClr val="tx1"/>
                </a:solidFill>
                <a:latin typeface="Garamond" panose="02020404030301010803" pitchFamily="18" charset="0"/>
                <a:ea typeface="+mn-ea"/>
                <a:cs typeface="+mn-cs"/>
                <a:sym typeface="Helvetica Neue"/>
              </a:rPr>
              <a:t> 2, and </a:t>
            </a:r>
            <a:r>
              <a:rPr lang="en-US" sz="2000" kern="1200" dirty="0" err="1">
                <a:solidFill>
                  <a:schemeClr val="tx1"/>
                </a:solidFill>
                <a:latin typeface="Garamond" panose="02020404030301010803" pitchFamily="18" charset="0"/>
                <a:ea typeface="+mn-ea"/>
                <a:cs typeface="+mn-cs"/>
                <a:sym typeface="Helvetica Neue"/>
              </a:rPr>
              <a:t>MbUnit</a:t>
            </a:r>
            <a:endParaRPr lang="en-US" sz="2000" kern="1200" dirty="0">
              <a:solidFill>
                <a:schemeClr val="tx1"/>
              </a:solidFill>
              <a:latin typeface="Garamond" panose="02020404030301010803" pitchFamily="18" charset="0"/>
              <a:ea typeface="+mn-ea"/>
              <a:cs typeface="+mn-cs"/>
              <a:sym typeface="Helvetica Neue"/>
            </a:endParaRP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19</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107"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110" name="Group 10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111" name="Freeform: Shape 11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2" name="Freeform: Shape 11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3" name="Freeform: Shape 11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4" name="Freeform: Shape 11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5" name="Freeform: Shape 11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6" name="Freeform: Shape 11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7" name="Freeform: Shape 11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95" name="Google Shape;95;p14"/>
          <p:cNvSpPr txBox="1">
            <a:spLocks noGrp="1"/>
          </p:cNvSpPr>
          <p:nvPr>
            <p:ph type="title"/>
          </p:nvPr>
        </p:nvSpPr>
        <p:spPr>
          <a:xfrm>
            <a:off x="589788" y="630936"/>
            <a:ext cx="4269714" cy="1940349"/>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97" name="Google Shape;97;p14"/>
          <p:cNvSpPr txBox="1">
            <a:spLocks noGrp="1"/>
          </p:cNvSpPr>
          <p:nvPr>
            <p:ph type="sldNum" idx="12"/>
          </p:nvPr>
        </p:nvSpPr>
        <p:spPr>
          <a:xfrm>
            <a:off x="8661654" y="4663440"/>
            <a:ext cx="480060" cy="480060"/>
          </a:xfrm>
          <a:prstGeom prst="rect">
            <a:avLst/>
          </a:prstGeom>
        </p:spPr>
        <p:txBody>
          <a:bodyPr spcFirstLastPara="1" vert="horz" lIns="91440" tIns="45720" rIns="91440" bIns="45720" rtlCol="0" anchor="ctr" anchorCtr="0">
            <a:normAutofit/>
          </a:bodyPr>
          <a:lstStyle/>
          <a:p>
            <a:pPr lvl="0" indent="0" algn="ctr">
              <a:spcBef>
                <a:spcPts val="0"/>
              </a:spcBef>
              <a:spcAft>
                <a:spcPts val="600"/>
              </a:spcAft>
              <a:buNone/>
            </a:pPr>
            <a:fld id="{00000000-1234-1234-1234-123412341234}" type="slidenum">
              <a:rPr lang="en-US" sz="1200" kern="1200">
                <a:solidFill>
                  <a:schemeClr val="tx2"/>
                </a:solidFill>
                <a:latin typeface="+mn-lt"/>
                <a:ea typeface="+mn-ea"/>
                <a:cs typeface="+mn-cs"/>
              </a:rPr>
              <a:pPr lvl="0" indent="0" algn="ctr">
                <a:spcBef>
                  <a:spcPts val="0"/>
                </a:spcBef>
                <a:spcAft>
                  <a:spcPts val="600"/>
                </a:spcAft>
                <a:buNone/>
              </a:pPr>
              <a:t>2</a:t>
            </a:fld>
            <a:endParaRPr lang="en-US" sz="1200" kern="1200">
              <a:solidFill>
                <a:schemeClr val="tx2"/>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 name="Picture 3">
            <a:extLst>
              <a:ext uri="{FF2B5EF4-FFF2-40B4-BE49-F238E27FC236}">
                <a16:creationId xmlns:a16="http://schemas.microsoft.com/office/drawing/2014/main" id="{4B9B49E7-E494-114C-8C8E-11B92459AB28}"/>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2"/>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2021 Java Technology Report | JRebel &amp;amp; XRebel by Perforce">
            <a:extLst>
              <a:ext uri="{FF2B5EF4-FFF2-40B4-BE49-F238E27FC236}">
                <a16:creationId xmlns:a16="http://schemas.microsoft.com/office/drawing/2014/main" id="{E62C93D9-CEB2-4140-963B-93C2491EC0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297"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Google Shape;163;p23"/>
          <p:cNvSpPr txBox="1">
            <a:spLocks noGrp="1"/>
          </p:cNvSpPr>
          <p:nvPr>
            <p:ph type="title"/>
          </p:nvPr>
        </p:nvSpPr>
        <p:spPr>
          <a:xfrm>
            <a:off x="278319" y="870966"/>
            <a:ext cx="3769245"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JVM</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Google Shape;165;p23"/>
          <p:cNvSpPr txBox="1"/>
          <p:nvPr/>
        </p:nvSpPr>
        <p:spPr>
          <a:xfrm>
            <a:off x="278320" y="2038540"/>
            <a:ext cx="4065080"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Java-based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most of the popular languages for the JVM</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integrate with Dependency Injection containers</a:t>
            </a:r>
          </a:p>
        </p:txBody>
      </p:sp>
      <p:sp>
        <p:nvSpPr>
          <p:cNvPr id="166" name="Google Shape;166;p23"/>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20</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05EA8C3-87D2-454D-8E62-0A3C94C8D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Python 3.9: New Changes Data Scientists Should Expect - Analytics India  Magazine">
            <a:extLst>
              <a:ext uri="{FF2B5EF4-FFF2-40B4-BE49-F238E27FC236}">
                <a16:creationId xmlns:a16="http://schemas.microsoft.com/office/drawing/2014/main" id="{6C692D5D-C9DD-F54F-8471-411DE3B93E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91" t="9091" r="24173"/>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Google Shape;171;p24"/>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Behave</a:t>
            </a:r>
            <a:endParaRPr lang="en-US" sz="4000" b="0" i="0" u="none" strike="noStrike" kern="1200" cap="none" dirty="0">
              <a:solidFill>
                <a:schemeClr val="tx1"/>
              </a:solidFill>
              <a:latin typeface="Dank Mono" pitchFamily="49" charset="77"/>
              <a:ea typeface="+mj-ea"/>
              <a:cs typeface="+mj-cs"/>
              <a:sym typeface="Oswald"/>
            </a:endParaRPr>
          </a:p>
        </p:txBody>
      </p:sp>
      <p:sp>
        <p:nvSpPr>
          <p:cNvPr id="80" name="Rectangle 7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 name="Rectangle 8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Google Shape;173;p24"/>
          <p:cNvSpPr txBox="1"/>
          <p:nvPr/>
        </p:nvSpPr>
        <p:spPr>
          <a:xfrm>
            <a:off x="278320" y="2038540"/>
            <a:ext cx="3096892"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Python-based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Very similar usage to Ruby’s Cucumber</a:t>
            </a:r>
          </a:p>
        </p:txBody>
      </p:sp>
      <p:sp>
        <p:nvSpPr>
          <p:cNvPr id="174" name="Google Shape;174;p24"/>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21</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9C93F99-1E8D-F443-974F-9337A6427E69}"/>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8"/>
        <p:cNvGrpSpPr/>
        <p:nvPr/>
      </p:nvGrpSpPr>
      <p:grpSpPr>
        <a:xfrm>
          <a:off x="0" y="0"/>
          <a:ext cx="0" cy="0"/>
          <a:chOff x="0" y="0"/>
          <a:chExt cx="0" cy="0"/>
        </a:xfrm>
      </p:grpSpPr>
      <p:sp>
        <p:nvSpPr>
          <p:cNvPr id="205" name="Rectangle 204">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206">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312871" cy="51435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09" name="Freeform: Shape 208">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204588" cy="51435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11" name="Freeform: Shape 210">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312871" cy="51435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Google Shape;179;p25"/>
          <p:cNvSpPr txBox="1">
            <a:spLocks noGrp="1"/>
          </p:cNvSpPr>
          <p:nvPr>
            <p:ph type="title"/>
          </p:nvPr>
        </p:nvSpPr>
        <p:spPr>
          <a:xfrm>
            <a:off x="0" y="0"/>
            <a:ext cx="3140598" cy="257175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200" b="1" kern="1200" dirty="0">
                <a:solidFill>
                  <a:schemeClr val="tx1"/>
                </a:solidFill>
                <a:latin typeface="Garamond" panose="02020404030301010803" pitchFamily="18" charset="0"/>
                <a:ea typeface="+mj-ea"/>
                <a:cs typeface="+mj-cs"/>
              </a:rPr>
              <a:t>WEB TEST AUTOMATION TOOLS</a:t>
            </a:r>
          </a:p>
        </p:txBody>
      </p:sp>
      <p:sp>
        <p:nvSpPr>
          <p:cNvPr id="13" name="Google Shape;179;p25">
            <a:extLst>
              <a:ext uri="{FF2B5EF4-FFF2-40B4-BE49-F238E27FC236}">
                <a16:creationId xmlns:a16="http://schemas.microsoft.com/office/drawing/2014/main" id="{0295413C-BE9D-A54A-9E46-068A1EC94338}"/>
              </a:ext>
            </a:extLst>
          </p:cNvPr>
          <p:cNvSpPr txBox="1">
            <a:spLocks/>
          </p:cNvSpPr>
          <p:nvPr/>
        </p:nvSpPr>
        <p:spPr>
          <a:xfrm>
            <a:off x="140278" y="3055843"/>
            <a:ext cx="2860041" cy="1089120"/>
          </a:xfrm>
          <a:prstGeom prst="rect">
            <a:avLst/>
          </a:prstGeom>
        </p:spPr>
        <p:txBody>
          <a:bodyPr spcFirstLastPara="1" vert="horz" lIns="91440" tIns="45720" rIns="91440" bIns="45720" rtlCol="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ts val="1000"/>
              </a:spcBef>
              <a:spcAft>
                <a:spcPts val="600"/>
              </a:spcAft>
            </a:pPr>
            <a:r>
              <a:rPr lang="en-US" sz="3000" b="1" kern="1200" dirty="0">
                <a:solidFill>
                  <a:schemeClr val="tx1">
                    <a:alpha val="60000"/>
                  </a:schemeClr>
                </a:solidFill>
                <a:latin typeface="Dank Mono" pitchFamily="49" charset="77"/>
                <a:ea typeface="+mn-ea"/>
                <a:cs typeface="+mn-cs"/>
              </a:rPr>
              <a:t>BROWSER AUTOMATION</a:t>
            </a:r>
          </a:p>
        </p:txBody>
      </p:sp>
      <p:pic>
        <p:nvPicPr>
          <p:cNvPr id="2" name="Picture 4" descr="Powerful Browser Automation, Simplified | Ranorex Studio">
            <a:extLst>
              <a:ext uri="{FF2B5EF4-FFF2-40B4-BE49-F238E27FC236}">
                <a16:creationId xmlns:a16="http://schemas.microsoft.com/office/drawing/2014/main" id="{B8ED52F7-6A7B-D543-90E0-C3AADFAC95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84792" y="482601"/>
            <a:ext cx="4178297" cy="4178297"/>
          </a:xfrm>
          <a:prstGeom prst="rect">
            <a:avLst/>
          </a:prstGeom>
          <a:noFill/>
          <a:extLst>
            <a:ext uri="{909E8E84-426E-40DD-AFC4-6F175D3DCCD1}">
              <a14:hiddenFill xmlns:a14="http://schemas.microsoft.com/office/drawing/2010/main">
                <a:solidFill>
                  <a:srgbClr val="FFFFFF"/>
                </a:solidFill>
              </a14:hiddenFill>
            </a:ext>
          </a:extLst>
        </p:spPr>
      </p:pic>
      <p:sp>
        <p:nvSpPr>
          <p:cNvPr id="181" name="Google Shape;181;p2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alpha val="60000"/>
                  </a:srgbClr>
                </a:solidFill>
                <a:latin typeface="+mn-lt"/>
                <a:ea typeface="+mn-ea"/>
                <a:cs typeface="+mn-cs"/>
              </a:rPr>
              <a:pPr lvl="0" indent="0" algn="r">
                <a:lnSpc>
                  <a:spcPct val="90000"/>
                </a:lnSpc>
                <a:spcBef>
                  <a:spcPts val="0"/>
                </a:spcBef>
                <a:spcAft>
                  <a:spcPts val="600"/>
                </a:spcAft>
                <a:buNone/>
              </a:pPr>
              <a:t>22</a:t>
            </a:fld>
            <a:endParaRPr lang="en-US" sz="700" kern="1200">
              <a:solidFill>
                <a:srgbClr val="000000">
                  <a:alpha val="60000"/>
                </a:srgbClr>
              </a:solidFill>
              <a:latin typeface="+mn-lt"/>
              <a:ea typeface="+mn-ea"/>
              <a:cs typeface="+mn-cs"/>
            </a:endParaRPr>
          </a:p>
        </p:txBody>
      </p:sp>
      <p:pic>
        <p:nvPicPr>
          <p:cNvPr id="30" name="Picture 29">
            <a:extLst>
              <a:ext uri="{FF2B5EF4-FFF2-40B4-BE49-F238E27FC236}">
                <a16:creationId xmlns:a16="http://schemas.microsoft.com/office/drawing/2014/main" id="{7A2936E2-9AF1-4245-B194-7BE2A7EE2E8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SELENIUM</a:t>
            </a:r>
            <a:endParaRPr lang="en-US" b="0" i="0" u="none" strike="noStrike" kern="1200" cap="none" dirty="0">
              <a:solidFill>
                <a:schemeClr val="tx1"/>
              </a:solidFill>
              <a:latin typeface="Dank Mono" pitchFamily="49" charset="77"/>
              <a:ea typeface="+mj-ea"/>
              <a:cs typeface="+mj-cs"/>
              <a:sym typeface="Oswald"/>
            </a:endParaRPr>
          </a:p>
        </p:txBody>
      </p:sp>
      <p:pic>
        <p:nvPicPr>
          <p:cNvPr id="18436" name="Picture 4" descr="Home - Selenium SeLECT®">
            <a:extLst>
              <a:ext uri="{FF2B5EF4-FFF2-40B4-BE49-F238E27FC236}">
                <a16:creationId xmlns:a16="http://schemas.microsoft.com/office/drawing/2014/main" id="{24416D15-A835-AC42-B918-BA2FB2E11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03" r="20264"/>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571999" y="1749972"/>
            <a:ext cx="4128248" cy="2882750"/>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First of second-generation Browser automation tools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drive browsers using many different languages - C#, Python, Ruby, Perl, PHP, &amp; JavaScript</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Now leverages the WebDriver API</a:t>
            </a: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23</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700" kern="1200" dirty="0">
                <a:solidFill>
                  <a:schemeClr val="tx1"/>
                </a:solidFill>
                <a:latin typeface="Dank Mono" pitchFamily="49" charset="77"/>
                <a:ea typeface="+mj-ea"/>
                <a:cs typeface="+mj-cs"/>
              </a:rPr>
              <a:t>PROTRACTOR</a:t>
            </a:r>
            <a:endParaRPr lang="en-US" sz="3700" b="0" i="0" u="none" strike="noStrike" kern="1200" cap="none" dirty="0">
              <a:solidFill>
                <a:schemeClr val="tx1"/>
              </a:solidFill>
              <a:latin typeface="Dank Mono" pitchFamily="49" charset="77"/>
              <a:ea typeface="+mj-ea"/>
              <a:cs typeface="+mj-cs"/>
              <a:sym typeface="Oswald"/>
            </a:endParaRPr>
          </a:p>
        </p:txBody>
      </p:sp>
      <p:pic>
        <p:nvPicPr>
          <p:cNvPr id="20482" name="Picture 2" descr="AngularJS: end-to-end testing with Protractor 1.6 - JAXenter">
            <a:extLst>
              <a:ext uri="{FF2B5EF4-FFF2-40B4-BE49-F238E27FC236}">
                <a16:creationId xmlns:a16="http://schemas.microsoft.com/office/drawing/2014/main" id="{A0159019-C8BD-D545-AD80-CC17EAA3B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17" r="12250"/>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642595" y="1749972"/>
            <a:ext cx="3872753" cy="2652399"/>
          </a:xfrm>
          <a:prstGeom prst="rect">
            <a:avLst/>
          </a:prstGeom>
        </p:spPr>
        <p:txBody>
          <a:bodyPr spcFirstLastPara="1" vert="horz" lIns="91440" tIns="45720" rIns="91440" bIns="45720" rtlCol="0" anchorCtr="0">
            <a:normAutofit/>
          </a:bodyPr>
          <a:lstStyle/>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End-to-end behavior-driven testing framework</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Designed keeping Angular JS applications in mind</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Combining powerful technologies such as Jasmine, Selenium </a:t>
            </a:r>
            <a:r>
              <a:rPr lang="en-US" sz="2000" dirty="0" err="1">
                <a:latin typeface="Garamond" panose="02020404030301010803" pitchFamily="18" charset="0"/>
              </a:rPr>
              <a:t>Webdriver</a:t>
            </a:r>
            <a:r>
              <a:rPr lang="en-US" sz="2000" dirty="0">
                <a:latin typeface="Garamond" panose="02020404030301010803" pitchFamily="18" charset="0"/>
              </a:rPr>
              <a:t>, Node.js</a:t>
            </a:r>
            <a:endParaRPr lang="en-US" sz="2000" kern="1200" dirty="0">
              <a:solidFill>
                <a:schemeClr val="tx1"/>
              </a:solidFill>
              <a:latin typeface="Garamond" panose="02020404030301010803" pitchFamily="18" charset="0"/>
              <a:ea typeface="+mn-ea"/>
              <a:cs typeface="+mn-cs"/>
              <a:sym typeface="Helvetica Neue"/>
            </a:endParaRP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24</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867905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3"/>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Google Shape;194;p27"/>
          <p:cNvSpPr txBox="1">
            <a:spLocks noGrp="1"/>
          </p:cNvSpPr>
          <p:nvPr>
            <p:ph type="title"/>
          </p:nvPr>
        </p:nvSpPr>
        <p:spPr>
          <a:xfrm>
            <a:off x="5607424" y="192565"/>
            <a:ext cx="3348559"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WATIR</a:t>
            </a:r>
            <a:endParaRPr lang="en-US" b="0" i="0" u="none" strike="noStrike" kern="1200" cap="none" dirty="0">
              <a:solidFill>
                <a:schemeClr val="tx1"/>
              </a:solidFill>
              <a:latin typeface="Dank Mono" pitchFamily="49" charset="77"/>
              <a:ea typeface="+mj-ea"/>
              <a:cs typeface="+mj-cs"/>
              <a:sym typeface="Oswald"/>
            </a:endParaRPr>
          </a:p>
        </p:txBody>
      </p:sp>
      <p:pic>
        <p:nvPicPr>
          <p:cNvPr id="19458" name="Picture 2" descr="RUBY (noun) definition and synonyms | Macmillan Dictionary">
            <a:extLst>
              <a:ext uri="{FF2B5EF4-FFF2-40B4-BE49-F238E27FC236}">
                <a16:creationId xmlns:a16="http://schemas.microsoft.com/office/drawing/2014/main" id="{E2F283AD-674A-4548-9B96-FEAACE3691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60" r="21948" b="1"/>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96" name="Google Shape;196;p27"/>
          <p:cNvSpPr txBox="1"/>
          <p:nvPr/>
        </p:nvSpPr>
        <p:spPr>
          <a:xfrm>
            <a:off x="4424082" y="1537420"/>
            <a:ext cx="4663843" cy="2882750"/>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Web Application Testing in Ruby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Originally automated IE through COM</a:t>
            </a:r>
          </a:p>
          <a:p>
            <a:pPr marL="914400" marR="0" lvl="1"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Later updated to use web drivers like Selenium under the hood in 2009</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Automates Internet Explorer, Firefox and Chrome (using Chrome Driver)</a:t>
            </a:r>
          </a:p>
        </p:txBody>
      </p:sp>
      <p:sp>
        <p:nvSpPr>
          <p:cNvPr id="197" name="Google Shape;197;p27"/>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25</a:t>
            </a:fld>
            <a:endParaRPr lang="en-US" sz="700" kern="1200">
              <a:solidFill>
                <a:prstClr val="black">
                  <a:tint val="75000"/>
                </a:prstClr>
              </a:solidFill>
              <a:ea typeface="+mn-ea"/>
              <a:cs typeface="+mn-cs"/>
            </a:endParaRPr>
          </a:p>
        </p:txBody>
      </p:sp>
      <p:pic>
        <p:nvPicPr>
          <p:cNvPr id="8" name="Picture 7">
            <a:extLst>
              <a:ext uri="{FF2B5EF4-FFF2-40B4-BE49-F238E27FC236}">
                <a16:creationId xmlns:a16="http://schemas.microsoft.com/office/drawing/2014/main" id="{9783A42F-85D0-2E48-A61F-B58AB5E66F4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30" name="Picture 6" descr="Buying a puppy - 6 things to know before buying a puppy this Christmas">
            <a:extLst>
              <a:ext uri="{FF2B5EF4-FFF2-40B4-BE49-F238E27FC236}">
                <a16:creationId xmlns:a16="http://schemas.microsoft.com/office/drawing/2014/main" id="{E8579C67-FF35-534B-81E4-560CCF8A5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78" b="14257"/>
          <a:stretch/>
        </p:blipFill>
        <p:spPr bwMode="auto">
          <a:xfrm>
            <a:off x="20" y="10"/>
            <a:ext cx="9143979" cy="4551208"/>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3771901"/>
            <a:ext cx="9171095" cy="1371601"/>
            <a:chOff x="-305" y="2987478"/>
            <a:chExt cx="12188952" cy="1828800"/>
          </a:xfrm>
        </p:grpSpPr>
        <p:sp>
          <p:nvSpPr>
            <p:cNvPr id="78" name="Freeform: Shape 77">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81" name="Freeform: Shape 80">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194;p27">
            <a:extLst>
              <a:ext uri="{FF2B5EF4-FFF2-40B4-BE49-F238E27FC236}">
                <a16:creationId xmlns:a16="http://schemas.microsoft.com/office/drawing/2014/main" id="{D8EA03E8-15A9-5641-B181-5B020F5D4091}"/>
              </a:ext>
            </a:extLst>
          </p:cNvPr>
          <p:cNvSpPr txBox="1">
            <a:spLocks noGrp="1"/>
          </p:cNvSpPr>
          <p:nvPr>
            <p:ph type="title"/>
          </p:nvPr>
        </p:nvSpPr>
        <p:spPr>
          <a:xfrm>
            <a:off x="-27096" y="4434292"/>
            <a:ext cx="5029200" cy="829627"/>
          </a:xfrm>
          <a:prstGeom prst="rect">
            <a:avLst/>
          </a:prstGeom>
        </p:spPr>
        <p:txBody>
          <a:bodyPr spcFirstLastPara="1" vert="horz" lIns="91440" tIns="45720" rIns="91440" bIns="45720" rtlCol="0" anchor="ctr" anchorCtr="0">
            <a:normAutofit fontScale="90000"/>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Puppies Scenario</a:t>
            </a:r>
            <a:endParaRPr lang="en-US" b="0" i="0" u="none" strike="noStrike" kern="1200" cap="none" dirty="0">
              <a:solidFill>
                <a:schemeClr val="tx1"/>
              </a:solidFill>
              <a:latin typeface="Dank Mono" pitchFamily="49" charset="77"/>
              <a:ea typeface="+mj-ea"/>
              <a:cs typeface="+mj-cs"/>
              <a:sym typeface="Oswald"/>
            </a:endParaRPr>
          </a:p>
        </p:txBody>
      </p:sp>
      <p:sp>
        <p:nvSpPr>
          <p:cNvPr id="2" name="Rectangle 1">
            <a:extLst>
              <a:ext uri="{FF2B5EF4-FFF2-40B4-BE49-F238E27FC236}">
                <a16:creationId xmlns:a16="http://schemas.microsoft.com/office/drawing/2014/main" id="{39C29570-C163-7646-973B-51456ABB0CE8}"/>
              </a:ext>
            </a:extLst>
          </p:cNvPr>
          <p:cNvSpPr/>
          <p:nvPr/>
        </p:nvSpPr>
        <p:spPr>
          <a:xfrm>
            <a:off x="5002104" y="4591086"/>
            <a:ext cx="1950038" cy="523220"/>
          </a:xfrm>
          <a:prstGeom prst="rect">
            <a:avLst/>
          </a:prstGeom>
        </p:spPr>
        <p:txBody>
          <a:bodyPr wrap="square">
            <a:spAutoFit/>
          </a:bodyPr>
          <a:lstStyle/>
          <a:p>
            <a:r>
              <a:rPr lang="en-US" kern="1200" dirty="0">
                <a:solidFill>
                  <a:schemeClr val="tx1"/>
                </a:solidFill>
                <a:latin typeface="Dank Mono" pitchFamily="49" charset="77"/>
              </a:rPr>
              <a:t>02_puppies</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endParaRPr lang="en-US" dirty="0"/>
          </a:p>
        </p:txBody>
      </p:sp>
    </p:spTree>
    <p:extLst>
      <p:ext uri="{BB962C8B-B14F-4D97-AF65-F5344CB8AC3E}">
        <p14:creationId xmlns:p14="http://schemas.microsoft.com/office/powerpoint/2010/main" val="2704120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pic>
        <p:nvPicPr>
          <p:cNvPr id="30722" name="Picture 2" descr="Harvard launches Free Online Architecture Course targeting Kenyan Students  - Kenyan Wallstreet">
            <a:extLst>
              <a:ext uri="{FF2B5EF4-FFF2-40B4-BE49-F238E27FC236}">
                <a16:creationId xmlns:a16="http://schemas.microsoft.com/office/drawing/2014/main" id="{AB694D90-E9BD-C948-B72D-8F5435699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6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0724"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Google Shape;240;p33"/>
          <p:cNvSpPr txBox="1">
            <a:spLocks noGrp="1"/>
          </p:cNvSpPr>
          <p:nvPr>
            <p:ph type="title"/>
          </p:nvPr>
        </p:nvSpPr>
        <p:spPr>
          <a:xfrm>
            <a:off x="392906" y="3987930"/>
            <a:ext cx="8408194" cy="558627"/>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700" dirty="0">
                <a:solidFill>
                  <a:schemeClr val="tx1">
                    <a:lumMod val="85000"/>
                    <a:lumOff val="15000"/>
                  </a:schemeClr>
                </a:solidFill>
              </a:rPr>
              <a:t>PROJECT STRUCTURE</a:t>
            </a:r>
          </a:p>
        </p:txBody>
      </p:sp>
      <p:cxnSp>
        <p:nvCxnSpPr>
          <p:cNvPr id="30725"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726"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42" name="Google Shape;242;p33"/>
          <p:cNvSpPr txBox="1">
            <a:spLocks noGrp="1"/>
          </p:cNvSpPr>
          <p:nvPr>
            <p:ph type="sldNum" idx="12"/>
          </p:nvPr>
        </p:nvSpPr>
        <p:spPr>
          <a:xfrm>
            <a:off x="6457950" y="4767262"/>
            <a:ext cx="2057400"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None/>
            </a:pPr>
            <a:fld id="{00000000-1234-1234-1234-123412341234}" type="slidenum">
              <a:rPr lang="en-US" sz="700"/>
              <a:pPr marL="0" lvl="0" indent="0" rtl="0">
                <a:lnSpc>
                  <a:spcPct val="90000"/>
                </a:lnSpc>
                <a:spcBef>
                  <a:spcPts val="0"/>
                </a:spcBef>
                <a:spcAft>
                  <a:spcPts val="600"/>
                </a:spcAft>
                <a:buNone/>
              </a:pPr>
              <a:t>27</a:t>
            </a:fld>
            <a:endParaRPr lang="en-US" sz="700"/>
          </a:p>
        </p:txBody>
      </p:sp>
      <p:pic>
        <p:nvPicPr>
          <p:cNvPr id="14" name="Picture 13">
            <a:extLst>
              <a:ext uri="{FF2B5EF4-FFF2-40B4-BE49-F238E27FC236}">
                <a16:creationId xmlns:a16="http://schemas.microsoft.com/office/drawing/2014/main" id="{E74B66E5-CE21-0B40-8578-1373D7B007D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192" name="Rectangle 19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Tea Ceremony: Why You Should Get Into This Silent Meditation Practice">
            <a:extLst>
              <a:ext uri="{FF2B5EF4-FFF2-40B4-BE49-F238E27FC236}">
                <a16:creationId xmlns:a16="http://schemas.microsoft.com/office/drawing/2014/main" id="{6564888C-4A5A-AE46-8C42-0830809402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550" b="45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28</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pic>
        <p:nvPicPr>
          <p:cNvPr id="28676" name="Picture 4" descr="Tax Tips For Dog Breeders – American Kennel Club">
            <a:extLst>
              <a:ext uri="{FF2B5EF4-FFF2-40B4-BE49-F238E27FC236}">
                <a16:creationId xmlns:a16="http://schemas.microsoft.com/office/drawing/2014/main" id="{87EF08DD-518B-CA42-A1CC-2DFEF820F8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98" r="9091" b="1119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8678" name="Rectangle 75">
            <a:extLst>
              <a:ext uri="{FF2B5EF4-FFF2-40B4-BE49-F238E27FC236}">
                <a16:creationId xmlns:a16="http://schemas.microsoft.com/office/drawing/2014/main" id="{0496ACED-9F6B-4CC5-A927-FB932E0FA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823459"/>
            <a:ext cx="4081710" cy="169215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Google Shape;254;p35"/>
          <p:cNvSpPr txBox="1">
            <a:spLocks noGrp="1"/>
          </p:cNvSpPr>
          <p:nvPr>
            <p:ph type="title"/>
          </p:nvPr>
        </p:nvSpPr>
        <p:spPr>
          <a:xfrm>
            <a:off x="268941" y="3019191"/>
            <a:ext cx="3812768" cy="1061880"/>
          </a:xfrm>
          <a:prstGeom prst="rect">
            <a:avLst/>
          </a:prstGeom>
        </p:spPr>
        <p:txBody>
          <a:bodyPr spcFirstLastPara="1" vert="horz" lIns="91440" tIns="45720" rIns="91440" bIns="45720" rtlCol="0" anchor="b" anchorCtr="0">
            <a:normAutofit fontScale="90000"/>
          </a:bodyPr>
          <a:lstStyle/>
          <a:p>
            <a:pPr marL="0" lvl="0" indent="0" algn="l">
              <a:lnSpc>
                <a:spcPct val="90000"/>
              </a:lnSpc>
              <a:spcBef>
                <a:spcPct val="0"/>
              </a:spcBef>
              <a:spcAft>
                <a:spcPts val="0"/>
              </a:spcAft>
            </a:pPr>
            <a:r>
              <a:rPr lang="en-US" sz="3000" b="1" kern="1200" dirty="0">
                <a:solidFill>
                  <a:schemeClr val="tx1"/>
                </a:solidFill>
                <a:latin typeface="Dank Mono" pitchFamily="49" charset="77"/>
                <a:ea typeface="+mj-ea"/>
                <a:cs typeface="+mj-cs"/>
              </a:rPr>
              <a:t>NEXT TWO SCENARIOS</a:t>
            </a:r>
            <a:br>
              <a:rPr lang="en-US" sz="1600" kern="1200" dirty="0">
                <a:solidFill>
                  <a:schemeClr val="tx1"/>
                </a:solidFill>
                <a:latin typeface="Dank Mono" pitchFamily="49" charset="77"/>
                <a:ea typeface="+mj-ea"/>
                <a:cs typeface="+mj-cs"/>
              </a:rPr>
            </a:br>
            <a:endParaRPr lang="en-US" sz="1600" kern="1200" dirty="0">
              <a:solidFill>
                <a:schemeClr val="tx1"/>
              </a:solidFill>
              <a:latin typeface="Dank Mono" pitchFamily="49" charset="77"/>
              <a:ea typeface="+mj-ea"/>
              <a:cs typeface="+mj-cs"/>
            </a:endParaRPr>
          </a:p>
          <a:p>
            <a:pPr marL="0" lvl="0" indent="0" algn="l">
              <a:lnSpc>
                <a:spcPct val="90000"/>
              </a:lnSpc>
              <a:spcBef>
                <a:spcPct val="0"/>
              </a:spcBef>
              <a:spcAft>
                <a:spcPts val="0"/>
              </a:spcAft>
            </a:pPr>
            <a:r>
              <a:rPr lang="en-US" sz="1600" kern="1200" dirty="0">
                <a:solidFill>
                  <a:schemeClr val="tx1"/>
                </a:solidFill>
                <a:latin typeface="Dank Mono" pitchFamily="49" charset="77"/>
                <a:ea typeface="+mj-ea"/>
                <a:cs typeface="+mj-cs"/>
              </a:rPr>
              <a:t>03_puppies</a:t>
            </a:r>
            <a:br>
              <a:rPr lang="en-US" sz="1600" i="1" kern="1200" dirty="0">
                <a:solidFill>
                  <a:schemeClr val="tx1"/>
                </a:solidFill>
                <a:latin typeface="Dank Mono" pitchFamily="49" charset="77"/>
                <a:ea typeface="+mj-ea"/>
                <a:cs typeface="+mj-cs"/>
              </a:rPr>
            </a:br>
            <a:r>
              <a:rPr lang="en-US" sz="1600" i="1" kern="1200" dirty="0" err="1">
                <a:solidFill>
                  <a:schemeClr val="tx1"/>
                </a:solidFill>
                <a:latin typeface="Dank Mono" pitchFamily="49" charset="77"/>
                <a:ea typeface="+mj-ea"/>
                <a:cs typeface="+mj-cs"/>
              </a:rPr>
              <a:t>puppies.feature</a:t>
            </a:r>
            <a:r>
              <a:rPr lang="en-US" sz="1600" i="1" kern="1200" dirty="0">
                <a:solidFill>
                  <a:schemeClr val="tx1"/>
                </a:solidFill>
                <a:latin typeface="Dank Mono" pitchFamily="49" charset="77"/>
                <a:ea typeface="+mj-ea"/>
                <a:cs typeface="+mj-cs"/>
              </a:rPr>
              <a:t> Scenarios #2 &amp; #3</a:t>
            </a:r>
          </a:p>
        </p:txBody>
      </p:sp>
      <p:sp>
        <p:nvSpPr>
          <p:cNvPr id="256" name="Google Shape;256;p3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29</a:t>
            </a:fld>
            <a:endParaRPr lang="en-US" sz="700" kern="1200">
              <a:ea typeface="+mn-ea"/>
              <a:cs typeface="+mn-cs"/>
            </a:endParaRPr>
          </a:p>
        </p:txBody>
      </p:sp>
      <p:pic>
        <p:nvPicPr>
          <p:cNvPr id="11" name="Picture 10">
            <a:extLst>
              <a:ext uri="{FF2B5EF4-FFF2-40B4-BE49-F238E27FC236}">
                <a16:creationId xmlns:a16="http://schemas.microsoft.com/office/drawing/2014/main" id="{34C75D93-9773-8642-A608-353531D4E4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p:nvSpPr>
          <p:cNvPr id="102" name="Rectangle 10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oup 103">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105" name="Freeform: Shape 104">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6" name="Freeform: Shape 105">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08" name="Freeform: Shape 107">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111">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4"/>
          <p:cNvSpPr txBox="1">
            <a:spLocks noGrp="1"/>
          </p:cNvSpPr>
          <p:nvPr>
            <p:ph type="title"/>
          </p:nvPr>
        </p:nvSpPr>
        <p:spPr>
          <a:xfrm>
            <a:off x="1495727" y="496801"/>
            <a:ext cx="4629967" cy="225839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4600" b="1" kern="1200" dirty="0">
                <a:solidFill>
                  <a:schemeClr val="bg1"/>
                </a:solidFill>
                <a:latin typeface="Dank Mono" pitchFamily="49" charset="77"/>
                <a:ea typeface="+mj-ea"/>
                <a:cs typeface="+mj-cs"/>
              </a:rPr>
              <a:t>INTRODUCTIONS</a:t>
            </a:r>
          </a:p>
        </p:txBody>
      </p:sp>
      <p:sp>
        <p:nvSpPr>
          <p:cNvPr id="114"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6"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1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19" name="Freeform: Shape 11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25" name="Oval 124">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Oval 126">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Freeform: Shape 128">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1" name="Freeform: Shape 130">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Google Shape;97;p14"/>
          <p:cNvSpPr txBox="1">
            <a:spLocks noGrp="1"/>
          </p:cNvSpPr>
          <p:nvPr>
            <p:ph type="sldNum" idx="12"/>
          </p:nvPr>
        </p:nvSpPr>
        <p:spPr>
          <a:xfrm>
            <a:off x="6457950" y="4767262"/>
            <a:ext cx="2057400" cy="273844"/>
          </a:xfrm>
          <a:prstGeom prst="rect">
            <a:avLst/>
          </a:prstGeom>
          <a:noFill/>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solidFill>
                <a:latin typeface="+mn-lt"/>
                <a:ea typeface="+mn-ea"/>
                <a:cs typeface="+mn-cs"/>
              </a:rPr>
              <a:pPr lvl="0" indent="0" algn="r">
                <a:lnSpc>
                  <a:spcPct val="90000"/>
                </a:lnSpc>
                <a:spcBef>
                  <a:spcPts val="0"/>
                </a:spcBef>
                <a:spcAft>
                  <a:spcPts val="600"/>
                </a:spcAft>
                <a:buNone/>
              </a:pPr>
              <a:t>3</a:t>
            </a:fld>
            <a:endParaRPr lang="en-US" sz="700" kern="1200">
              <a:solidFill>
                <a:srgbClr val="000000"/>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pic>
        <p:nvPicPr>
          <p:cNvPr id="2" name="Picture 4" descr="Eight Simple Estate Planning Review Items for 2019 | Wealth Management">
            <a:extLst>
              <a:ext uri="{FF2B5EF4-FFF2-40B4-BE49-F238E27FC236}">
                <a16:creationId xmlns:a16="http://schemas.microsoft.com/office/drawing/2014/main" id="{6ED6527C-B3E3-A74E-B1FD-58BA84CB97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76" name="Rectangle 1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Google Shape;233;p32"/>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178" name="Straight Connector 1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1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35" name="Google Shape;235;p32"/>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30</a:t>
            </a:fld>
            <a:endParaRPr lang="en-US" sz="700" kern="1200">
              <a:ea typeface="+mn-ea"/>
              <a:cs typeface="+mn-cs"/>
            </a:endParaRPr>
          </a:p>
        </p:txBody>
      </p:sp>
      <p:pic>
        <p:nvPicPr>
          <p:cNvPr id="35" name="Picture 34">
            <a:extLst>
              <a:ext uri="{FF2B5EF4-FFF2-40B4-BE49-F238E27FC236}">
                <a16:creationId xmlns:a16="http://schemas.microsoft.com/office/drawing/2014/main" id="{EAA0D906-936A-D94C-B698-97A0E7A77A4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0"/>
        <p:cNvGrpSpPr/>
        <p:nvPr/>
      </p:nvGrpSpPr>
      <p:grpSpPr>
        <a:xfrm>
          <a:off x="0" y="0"/>
          <a:ext cx="0" cy="0"/>
          <a:chOff x="0" y="0"/>
          <a:chExt cx="0" cy="0"/>
        </a:xfrm>
      </p:grpSpPr>
      <p:sp>
        <p:nvSpPr>
          <p:cNvPr id="135" name="Rectangle 134">
            <a:extLst>
              <a:ext uri="{FF2B5EF4-FFF2-40B4-BE49-F238E27FC236}">
                <a16:creationId xmlns:a16="http://schemas.microsoft.com/office/drawing/2014/main" id="{1FBD4BA0-5E13-4403-B4A7-40DF3A018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622F0806-F5D8-4CCD-A924-6CC3D7BB2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138" name="Freeform 5">
              <a:extLst>
                <a:ext uri="{FF2B5EF4-FFF2-40B4-BE49-F238E27FC236}">
                  <a16:creationId xmlns:a16="http://schemas.microsoft.com/office/drawing/2014/main" id="{C48C9CA8-31F2-4E7F-B5F8-52BB1996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C590ED89-E9C6-402B-8700-DCDA66952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1A6861F9-7385-40F8-BA83-B8DFF7F3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D41F8744-72EA-46E8-ABFE-852031D4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9F0E0968-3DB0-43C4-8318-A6D9119D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33CE9E31-D43C-454C-BFBE-C030D98E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3927A156-CD49-44E3-BA78-CE0AA0250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2B83C26B-3353-4E6D-86D4-9461A7A86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2FB70090-1FB7-4335-9B1E-1E7EC6A2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B862257F-455F-4E18-A480-B22E8EFE1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3C9DF0C4-8430-481B-B3E7-B8F79BC0F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91D50B8E-D94F-4944-9FD2-08DD35E2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9B0A066C-DC3D-4E53-AC63-00DF45416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D2D040EF-76C0-496D-8C72-9DB143C3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15FC8221-21EA-4D83-809B-108B7E0C5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5A181F7D-35FA-49F3-8BCB-5D7250BA4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188DFD0A-AECC-43FC-B06B-D2A8A2EB9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1769DE60-D3FA-40D0-96A4-6BEAD0C38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18E5EA87-065F-44FB-B99A-484483E31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34818" name="Picture 2" descr="15 Puppy Piles to Get You Through Your Work Week | Barkpost">
            <a:extLst>
              <a:ext uri="{FF2B5EF4-FFF2-40B4-BE49-F238E27FC236}">
                <a16:creationId xmlns:a16="http://schemas.microsoft.com/office/drawing/2014/main" id="{140487AC-9317-EF4C-B384-D84D5670A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46" r="-1" b="18659"/>
          <a:stretch/>
        </p:blipFill>
        <p:spPr bwMode="auto">
          <a:xfrm>
            <a:off x="20" y="10"/>
            <a:ext cx="9141694" cy="4272047"/>
          </a:xfrm>
          <a:custGeom>
            <a:avLst/>
            <a:gdLst/>
            <a:ahLst/>
            <a:cxnLst/>
            <a:rect l="l" t="t" r="r" b="b"/>
            <a:pathLst>
              <a:path w="12188952" h="5696077">
                <a:moveTo>
                  <a:pt x="0" y="0"/>
                </a:moveTo>
                <a:lnTo>
                  <a:pt x="12188952" y="0"/>
                </a:lnTo>
                <a:lnTo>
                  <a:pt x="12188952" y="4710335"/>
                </a:lnTo>
                <a:lnTo>
                  <a:pt x="12113803" y="4718295"/>
                </a:lnTo>
                <a:cubicBezTo>
                  <a:pt x="10139508" y="4916244"/>
                  <a:pt x="8237152" y="5009247"/>
                  <a:pt x="6753597" y="5041852"/>
                </a:cubicBezTo>
                <a:cubicBezTo>
                  <a:pt x="4940362" y="5081701"/>
                  <a:pt x="2657278" y="5062371"/>
                  <a:pt x="400746" y="4870509"/>
                </a:cubicBezTo>
                <a:lnTo>
                  <a:pt x="3700" y="4833875"/>
                </a:lnTo>
                <a:lnTo>
                  <a:pt x="3700" y="5696077"/>
                </a:lnTo>
                <a:lnTo>
                  <a:pt x="0" y="5696077"/>
                </a:lnTo>
                <a:close/>
              </a:path>
            </a:pathLst>
          </a:custGeom>
          <a:noFill/>
          <a:extLst>
            <a:ext uri="{909E8E84-426E-40DD-AFC4-6F175D3DCCD1}">
              <a14:hiddenFill xmlns:a14="http://schemas.microsoft.com/office/drawing/2010/main">
                <a:solidFill>
                  <a:srgbClr val="FFFFFF"/>
                </a:solidFill>
              </a14:hiddenFill>
            </a:ext>
          </a:extLst>
        </p:spPr>
      </p:pic>
      <p:sp>
        <p:nvSpPr>
          <p:cNvPr id="281" name="Google Shape;281;p39"/>
          <p:cNvSpPr txBox="1">
            <a:spLocks noGrp="1"/>
          </p:cNvSpPr>
          <p:nvPr>
            <p:ph type="title"/>
          </p:nvPr>
        </p:nvSpPr>
        <p:spPr>
          <a:xfrm>
            <a:off x="1035558" y="3902202"/>
            <a:ext cx="7077456" cy="589788"/>
          </a:xfrm>
          <a:prstGeom prst="rect">
            <a:avLst/>
          </a:prstGeom>
        </p:spPr>
        <p:txBody>
          <a:bodyPr spcFirstLastPara="1" vert="horz" lIns="91440" tIns="45720" rIns="91440" bIns="45720" rtlCol="0" anchor="ctr" anchorCtr="0">
            <a:noAutofit/>
          </a:bodyPr>
          <a:lstStyle/>
          <a:p>
            <a:pPr marL="0" lvl="0" indent="0">
              <a:lnSpc>
                <a:spcPct val="90000"/>
              </a:lnSpc>
              <a:spcBef>
                <a:spcPct val="0"/>
              </a:spcBef>
              <a:spcAft>
                <a:spcPts val="0"/>
              </a:spcAft>
            </a:pPr>
            <a:r>
              <a:rPr lang="en-US" sz="3600" kern="1200" dirty="0">
                <a:solidFill>
                  <a:schemeClr val="bg1"/>
                </a:solidFill>
                <a:latin typeface="Dank Mono" pitchFamily="49" charset="77"/>
                <a:ea typeface="+mj-ea"/>
                <a:cs typeface="+mj-cs"/>
              </a:rPr>
              <a:t>COMPOUND STEP SCENARIO</a:t>
            </a:r>
          </a:p>
        </p:txBody>
      </p:sp>
      <p:sp>
        <p:nvSpPr>
          <p:cNvPr id="283" name="Google Shape;283;p39"/>
          <p:cNvSpPr txBox="1">
            <a:spLocks noGrp="1"/>
          </p:cNvSpPr>
          <p:nvPr>
            <p:ph type="sldNum" idx="12"/>
          </p:nvPr>
        </p:nvSpPr>
        <p:spPr>
          <a:xfrm>
            <a:off x="7852410" y="240030"/>
            <a:ext cx="685800" cy="24003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500" kern="1200">
                <a:ea typeface="+mn-ea"/>
                <a:cs typeface="+mn-cs"/>
              </a:rPr>
              <a:pPr algn="r">
                <a:lnSpc>
                  <a:spcPct val="90000"/>
                </a:lnSpc>
                <a:spcAft>
                  <a:spcPts val="600"/>
                </a:spcAft>
                <a:buClrTx/>
                <a:defRPr/>
              </a:pPr>
              <a:t>31</a:t>
            </a:fld>
            <a:endParaRPr lang="en-US" sz="500" kern="1200">
              <a:ea typeface="+mn-ea"/>
              <a:cs typeface="+mn-cs"/>
            </a:endParaRPr>
          </a:p>
        </p:txBody>
      </p:sp>
      <p:pic>
        <p:nvPicPr>
          <p:cNvPr id="6" name="Picture 5">
            <a:extLst>
              <a:ext uri="{FF2B5EF4-FFF2-40B4-BE49-F238E27FC236}">
                <a16:creationId xmlns:a16="http://schemas.microsoft.com/office/drawing/2014/main" id="{1FF0FACD-430E-6C48-B298-5C65AC6C411D}"/>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28" name="Rectangle 27">
            <a:extLst>
              <a:ext uri="{FF2B5EF4-FFF2-40B4-BE49-F238E27FC236}">
                <a16:creationId xmlns:a16="http://schemas.microsoft.com/office/drawing/2014/main" id="{FF195C80-5AFA-5940-93F6-1FD7CC6424E4}"/>
              </a:ext>
            </a:extLst>
          </p:cNvPr>
          <p:cNvSpPr/>
          <p:nvPr/>
        </p:nvSpPr>
        <p:spPr>
          <a:xfrm>
            <a:off x="87707" y="4571869"/>
            <a:ext cx="1950038" cy="523220"/>
          </a:xfrm>
          <a:prstGeom prst="rect">
            <a:avLst/>
          </a:prstGeom>
        </p:spPr>
        <p:txBody>
          <a:bodyPr wrap="square">
            <a:spAutoFit/>
          </a:bodyPr>
          <a:lstStyle/>
          <a:p>
            <a:r>
              <a:rPr lang="en-US" kern="1200" dirty="0">
                <a:solidFill>
                  <a:schemeClr val="bg1"/>
                </a:solidFill>
                <a:latin typeface="Dank Mono" pitchFamily="49" charset="77"/>
              </a:rPr>
              <a:t>04_compound</a:t>
            </a:r>
            <a:br>
              <a:rPr lang="en-US" i="1" kern="1200" dirty="0">
                <a:solidFill>
                  <a:schemeClr val="bg1"/>
                </a:solidFill>
                <a:latin typeface="Dank Mono" pitchFamily="49" charset="77"/>
              </a:rPr>
            </a:br>
            <a:r>
              <a:rPr lang="en-US" i="1" kern="1200" dirty="0" err="1">
                <a:solidFill>
                  <a:schemeClr val="bg1"/>
                </a:solidFill>
                <a:latin typeface="Dank Mono" pitchFamily="49" charset="77"/>
              </a:rPr>
              <a:t>puppies.feature</a:t>
            </a:r>
            <a:endParaRPr lang="en-US"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6" name="Picture 2" descr="Interruptions Negatively Affect Quality of Work">
            <a:extLst>
              <a:ext uri="{FF2B5EF4-FFF2-40B4-BE49-F238E27FC236}">
                <a16:creationId xmlns:a16="http://schemas.microsoft.com/office/drawing/2014/main" id="{62174F46-3A25-6545-8979-4233CD484A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Google Shape;261;p36"/>
          <p:cNvSpPr txBox="1">
            <a:spLocks noGrp="1"/>
          </p:cNvSpPr>
          <p:nvPr>
            <p:ph type="title"/>
          </p:nvPr>
        </p:nvSpPr>
        <p:spPr>
          <a:xfrm>
            <a:off x="303414" y="2318946"/>
            <a:ext cx="6808922" cy="179070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kern="1200">
                <a:solidFill>
                  <a:schemeClr val="tx1"/>
                </a:solidFill>
                <a:latin typeface="+mj-lt"/>
                <a:ea typeface="+mj-ea"/>
                <a:cs typeface="+mj-cs"/>
              </a:rPr>
              <a:t>BREAK</a:t>
            </a:r>
          </a:p>
        </p:txBody>
      </p:sp>
      <p:sp>
        <p:nvSpPr>
          <p:cNvPr id="77" name="Rectangle: Rounded Corners 7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Google Shape;263;p36"/>
          <p:cNvSpPr txBox="1">
            <a:spLocks noGrp="1"/>
          </p:cNvSpPr>
          <p:nvPr>
            <p:ph type="sldNum" idx="12"/>
          </p:nvPr>
        </p:nvSpPr>
        <p:spPr>
          <a:xfrm>
            <a:off x="678089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32</a:t>
            </a:fld>
            <a:endParaRPr lang="en-US" sz="700" kern="1200">
              <a:solidFill>
                <a:schemeClr val="tx1"/>
              </a:solidFill>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81570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7"/>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Google Shape;288;p40"/>
          <p:cNvSpPr txBox="1">
            <a:spLocks noGrp="1"/>
          </p:cNvSpPr>
          <p:nvPr>
            <p:ph type="title"/>
          </p:nvPr>
        </p:nvSpPr>
        <p:spPr>
          <a:xfrm>
            <a:off x="941295" y="3959633"/>
            <a:ext cx="7261411" cy="55491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000" kern="1200" dirty="0">
                <a:solidFill>
                  <a:schemeClr val="tx1">
                    <a:lumMod val="85000"/>
                    <a:lumOff val="15000"/>
                  </a:schemeClr>
                </a:solidFill>
                <a:latin typeface="Dank Mono" pitchFamily="49" charset="77"/>
                <a:ea typeface="+mj-ea"/>
                <a:cs typeface="+mj-cs"/>
              </a:rPr>
              <a:t>NEXT TWO SCENARIOS</a:t>
            </a:r>
          </a:p>
        </p:txBody>
      </p:sp>
      <p:pic>
        <p:nvPicPr>
          <p:cNvPr id="38914" name="Picture 2" descr="Puppy Exercise Requirements - The Happy Puppy Site">
            <a:extLst>
              <a:ext uri="{FF2B5EF4-FFF2-40B4-BE49-F238E27FC236}">
                <a16:creationId xmlns:a16="http://schemas.microsoft.com/office/drawing/2014/main" id="{498F4058-1DB7-D744-9904-E7ECB1ACF8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60"/>
          <a:stretch/>
        </p:blipFill>
        <p:spPr bwMode="auto">
          <a:xfrm>
            <a:off x="20" y="10"/>
            <a:ext cx="9143979" cy="4414889"/>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80529DB-B6F7-DE4F-9D16-5545F4F3C5CB}"/>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0" name="Rectangle 9">
            <a:extLst>
              <a:ext uri="{FF2B5EF4-FFF2-40B4-BE49-F238E27FC236}">
                <a16:creationId xmlns:a16="http://schemas.microsoft.com/office/drawing/2014/main" id="{DB27ECA9-0F73-BC4E-A798-40306A1AF255}"/>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05_compound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Scenarios #5 &amp; #6</a:t>
            </a:r>
            <a:endParaRPr lang="en-US"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603504" y="3288799"/>
            <a:ext cx="8021177" cy="98823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6000" kern="1200" dirty="0">
                <a:solidFill>
                  <a:schemeClr val="tx1"/>
                </a:solidFill>
                <a:latin typeface="Dank Mono" pitchFamily="49" charset="77"/>
                <a:ea typeface="+mj-ea"/>
                <a:cs typeface="+mj-cs"/>
              </a:rPr>
              <a:t>LET’S REVIEW!</a:t>
            </a:r>
          </a:p>
        </p:txBody>
      </p:sp>
      <p:pic>
        <p:nvPicPr>
          <p:cNvPr id="39938" name="Picture 2" descr="Diagnosing Web Pages with Inspect - Ask Leo!">
            <a:extLst>
              <a:ext uri="{FF2B5EF4-FFF2-40B4-BE49-F238E27FC236}">
                <a16:creationId xmlns:a16="http://schemas.microsoft.com/office/drawing/2014/main" id="{6B583D9C-1D8B-F743-9630-FD5AACC587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60" b="9365"/>
          <a:stretch/>
        </p:blipFill>
        <p:spPr bwMode="auto">
          <a:xfrm>
            <a:off x="20" y="10"/>
            <a:ext cx="9143980" cy="3181591"/>
          </a:xfrm>
          <a:prstGeom prst="rect">
            <a:avLst/>
          </a:prstGeom>
          <a:noFill/>
          <a:extLst>
            <a:ext uri="{909E8E84-426E-40DD-AFC4-6F175D3DCCD1}">
              <a14:hiddenFill xmlns:a14="http://schemas.microsoft.com/office/drawing/2010/main">
                <a:solidFill>
                  <a:srgbClr val="FFFFFF"/>
                </a:solidFill>
              </a14:hiddenFill>
            </a:ext>
          </a:extLst>
        </p:spPr>
      </p:pic>
      <p:cxnSp>
        <p:nvCxnSpPr>
          <p:cNvPr id="39940" name="Straight Connector 73">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3181602"/>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97" name="Google Shape;297;p41"/>
          <p:cNvSpPr txBox="1">
            <a:spLocks noGrp="1"/>
          </p:cNvSpPr>
          <p:nvPr>
            <p:ph type="sldNum" idx="12"/>
          </p:nvPr>
        </p:nvSpPr>
        <p:spPr>
          <a:xfrm>
            <a:off x="8054502" y="4767262"/>
            <a:ext cx="460848"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34</a:t>
            </a:fld>
            <a:endParaRPr lang="en-US" sz="700" kern="1200">
              <a:solidFill>
                <a:schemeClr val="tx1"/>
              </a:solidFill>
              <a:ea typeface="+mn-ea"/>
              <a:cs typeface="+mn-cs"/>
            </a:endParaRPr>
          </a:p>
        </p:txBody>
      </p:sp>
      <p:pic>
        <p:nvPicPr>
          <p:cNvPr id="13" name="Picture 12">
            <a:extLst>
              <a:ext uri="{FF2B5EF4-FFF2-40B4-BE49-F238E27FC236}">
                <a16:creationId xmlns:a16="http://schemas.microsoft.com/office/drawing/2014/main" id="{D608EC4E-4B21-ED4D-84BC-20B76578687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37892" name="Rectangle 1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0" name="Picture 2" descr="Analysis: At fireside chats, the talk is all smoke and no flames">
            <a:extLst>
              <a:ext uri="{FF2B5EF4-FFF2-40B4-BE49-F238E27FC236}">
                <a16:creationId xmlns:a16="http://schemas.microsoft.com/office/drawing/2014/main" id="{84CA4C93-0D66-8D48-9AB7-D55ABF5897F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841771"/>
            <a:ext cx="6858000" cy="785323"/>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6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35</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8961944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4"/>
        <p:cNvGrpSpPr/>
        <p:nvPr/>
      </p:nvGrpSpPr>
      <p:grpSpPr>
        <a:xfrm>
          <a:off x="0" y="0"/>
          <a:ext cx="0" cy="0"/>
          <a:chOff x="0" y="0"/>
          <a:chExt cx="0" cy="0"/>
        </a:xfrm>
      </p:grpSpPr>
      <p:sp>
        <p:nvSpPr>
          <p:cNvPr id="40964" name="Rectangle 7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Google Shape;295;p41"/>
          <p:cNvSpPr txBox="1">
            <a:spLocks noGrp="1"/>
          </p:cNvSpPr>
          <p:nvPr>
            <p:ph type="title"/>
          </p:nvPr>
        </p:nvSpPr>
        <p:spPr>
          <a:xfrm>
            <a:off x="417399" y="482600"/>
            <a:ext cx="8408193"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400" kern="1200">
                <a:solidFill>
                  <a:schemeClr val="bg1"/>
                </a:solidFill>
                <a:latin typeface="Dank Mono" pitchFamily="49" charset="77"/>
                <a:ea typeface="+mj-ea"/>
                <a:cs typeface="+mj-cs"/>
              </a:rPr>
              <a:t>Testing Pyramid</a:t>
            </a:r>
          </a:p>
        </p:txBody>
      </p:sp>
      <p:pic>
        <p:nvPicPr>
          <p:cNvPr id="40962" name="Picture 2" descr="The Testing Pyramid">
            <a:extLst>
              <a:ext uri="{FF2B5EF4-FFF2-40B4-BE49-F238E27FC236}">
                <a16:creationId xmlns:a16="http://schemas.microsoft.com/office/drawing/2014/main" id="{23D35851-47B3-8144-83DD-563E38527BE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43062" y="1256420"/>
            <a:ext cx="6657875" cy="3295649"/>
          </a:xfrm>
          <a:prstGeom prst="rect">
            <a:avLst/>
          </a:prstGeom>
          <a:noFill/>
          <a:extLst>
            <a:ext uri="{909E8E84-426E-40DD-AFC4-6F175D3DCCD1}">
              <a14:hiddenFill xmlns:a14="http://schemas.microsoft.com/office/drawing/2010/main">
                <a:solidFill>
                  <a:srgbClr val="FFFFFF"/>
                </a:solidFill>
              </a14:hiddenFill>
            </a:ext>
          </a:extLst>
        </p:spPr>
      </p:pic>
      <p:sp>
        <p:nvSpPr>
          <p:cNvPr id="297" name="Google Shape;297;p4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36</a:t>
            </a:fld>
            <a:endParaRPr lang="en-US" sz="700" kern="1200">
              <a:ea typeface="+mn-ea"/>
              <a:cs typeface="+mn-cs"/>
            </a:endParaRPr>
          </a:p>
        </p:txBody>
      </p:sp>
      <p:pic>
        <p:nvPicPr>
          <p:cNvPr id="8" name="Picture 7">
            <a:extLst>
              <a:ext uri="{FF2B5EF4-FFF2-40B4-BE49-F238E27FC236}">
                <a16:creationId xmlns:a16="http://schemas.microsoft.com/office/drawing/2014/main" id="{3DF3E48B-A780-8A46-9B8F-39FED3EEF2CA}"/>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729915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8"/>
        <p:cNvGrpSpPr/>
        <p:nvPr/>
      </p:nvGrpSpPr>
      <p:grpSpPr>
        <a:xfrm>
          <a:off x="0" y="0"/>
          <a:ext cx="0" cy="0"/>
          <a:chOff x="0" y="0"/>
          <a:chExt cx="0" cy="0"/>
        </a:xfrm>
      </p:grpSpPr>
      <p:pic>
        <p:nvPicPr>
          <p:cNvPr id="45058" name="Picture 2" descr="Arts &amp;amp; Arms: Leather Accoutrements | Conner Prairie">
            <a:extLst>
              <a:ext uri="{FF2B5EF4-FFF2-40B4-BE49-F238E27FC236}">
                <a16:creationId xmlns:a16="http://schemas.microsoft.com/office/drawing/2014/main" id="{7952F9D7-9EA4-D541-8308-5A96D51A63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06" t="9091" r="26747"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7B51B11D-BBCD-47C7-A599-1EDA2F22F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4981" y="3412294"/>
            <a:ext cx="8579094" cy="1383192"/>
          </a:xfrm>
          <a:prstGeom prst="rect">
            <a:avLst/>
          </a:prstGeom>
          <a:solidFill>
            <a:srgbClr val="404040">
              <a:alpha val="93000"/>
            </a:srgbClr>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Google Shape;309;p43"/>
          <p:cNvSpPr txBox="1">
            <a:spLocks noGrp="1"/>
          </p:cNvSpPr>
          <p:nvPr>
            <p:ph type="title"/>
          </p:nvPr>
        </p:nvSpPr>
        <p:spPr>
          <a:xfrm>
            <a:off x="406908" y="3566160"/>
            <a:ext cx="8353044" cy="699516"/>
          </a:xfrm>
          <a:prstGeom prst="rect">
            <a:avLst/>
          </a:prstGeom>
        </p:spPr>
        <p:txBody>
          <a:bodyPr spcFirstLastPara="1" vert="horz" lIns="91440" tIns="45720" rIns="91440" bIns="45720" rtlCol="0" anchor="b" anchorCtr="0">
            <a:noAutofit/>
          </a:bodyPr>
          <a:lstStyle/>
          <a:p>
            <a:pPr marL="0" lvl="0" indent="0">
              <a:lnSpc>
                <a:spcPct val="90000"/>
              </a:lnSpc>
              <a:spcBef>
                <a:spcPct val="0"/>
              </a:spcBef>
              <a:spcAft>
                <a:spcPts val="0"/>
              </a:spcAft>
            </a:pPr>
            <a:r>
              <a:rPr lang="en-US" sz="2400" kern="1200" dirty="0">
                <a:solidFill>
                  <a:schemeClr val="bg1"/>
                </a:solidFill>
                <a:latin typeface="Dank Mono" pitchFamily="49" charset="77"/>
                <a:ea typeface="+mj-ea"/>
                <a:cs typeface="+mj-cs"/>
              </a:rPr>
              <a:t>TAGS &amp; COMMAND LINE</a:t>
            </a:r>
          </a:p>
        </p:txBody>
      </p:sp>
      <p:cxnSp>
        <p:nvCxnSpPr>
          <p:cNvPr id="137" name="Straight Connector 136">
            <a:extLst>
              <a:ext uri="{FF2B5EF4-FFF2-40B4-BE49-F238E27FC236}">
                <a16:creationId xmlns:a16="http://schemas.microsoft.com/office/drawing/2014/main" id="{6A810F53-4CAC-492E-A2F9-C147AA509B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4306824"/>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11" name="Google Shape;311;p43"/>
          <p:cNvSpPr txBox="1">
            <a:spLocks noGrp="1"/>
          </p:cNvSpPr>
          <p:nvPr>
            <p:ph type="sldNum" idx="12"/>
          </p:nvPr>
        </p:nvSpPr>
        <p:spPr>
          <a:xfrm>
            <a:off x="6457950" y="4830430"/>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37</a:t>
            </a:fld>
            <a:endParaRPr lang="en-US" sz="700" kern="1200">
              <a:ea typeface="+mn-ea"/>
              <a:cs typeface="+mn-cs"/>
            </a:endParaRPr>
          </a:p>
        </p:txBody>
      </p:sp>
      <p:pic>
        <p:nvPicPr>
          <p:cNvPr id="8" name="Picture 7">
            <a:extLst>
              <a:ext uri="{FF2B5EF4-FFF2-40B4-BE49-F238E27FC236}">
                <a16:creationId xmlns:a16="http://schemas.microsoft.com/office/drawing/2014/main" id="{75F4417C-4886-1446-8E98-5BA21BEB2DD5}"/>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kern="1200" dirty="0">
                <a:solidFill>
                  <a:schemeClr val="tx1"/>
                </a:solidFill>
                <a:latin typeface="Garamond" panose="02020404030301010803" pitchFamily="18" charset="0"/>
                <a:ea typeface="+mj-ea"/>
                <a:cs typeface="+mj-cs"/>
              </a:rPr>
              <a:t>TAGS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Tags are prepended with @ sign</a:t>
            </a:r>
            <a:br>
              <a:rPr lang="en-US" sz="1600" kern="1200" dirty="0">
                <a:solidFill>
                  <a:schemeClr val="tx1"/>
                </a:solidFill>
                <a:latin typeface="Dank Mono" pitchFamily="49" charset="77"/>
                <a:ea typeface="+mn-ea"/>
                <a:cs typeface="+mn-cs"/>
                <a:sym typeface="Helvetica Neue"/>
              </a:rPr>
            </a:br>
            <a:r>
              <a:rPr lang="en-US" sz="1600" kern="1200" dirty="0">
                <a:solidFill>
                  <a:schemeClr val="tx1"/>
                </a:solidFill>
                <a:latin typeface="Dank Mono" pitchFamily="49" charset="77"/>
                <a:ea typeface="+mn-ea"/>
                <a:cs typeface="+mn-cs"/>
                <a:sym typeface="Helvetica Neue"/>
              </a:rPr>
              <a:t>- </a:t>
            </a:r>
            <a:r>
              <a:rPr lang="en-US" sz="1600" i="1" kern="1200" dirty="0">
                <a:solidFill>
                  <a:schemeClr val="tx1"/>
                </a:solidFill>
                <a:latin typeface="Dank Mono" pitchFamily="49" charset="77"/>
                <a:ea typeface="+mn-ea"/>
                <a:cs typeface="+mn-cs"/>
                <a:sym typeface="Helvetica Neue"/>
              </a:rPr>
              <a:t>@important @ignore</a:t>
            </a:r>
          </a:p>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Can be used to define special behavior in tests</a:t>
            </a:r>
          </a:p>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Can be used for test in/exclusion</a:t>
            </a: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38</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kern="1200" dirty="0">
                <a:solidFill>
                  <a:schemeClr val="tx1"/>
                </a:solidFill>
                <a:latin typeface="Garamond" panose="02020404030301010803" pitchFamily="18" charset="0"/>
                <a:ea typeface="+mj-ea"/>
                <a:cs typeface="+mj-cs"/>
              </a:rPr>
              <a:t>USAGE OF TAGS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marL="228600" lvl="0">
              <a:lnSpc>
                <a:spcPct val="90000"/>
              </a:lnSpc>
              <a:spcBef>
                <a:spcPts val="0"/>
              </a:spcBef>
              <a:spcAft>
                <a:spcPts val="600"/>
              </a:spcAft>
              <a:buClr>
                <a:srgbClr val="3F3F3F"/>
              </a:buClr>
              <a:buSzPts val="3200"/>
            </a:pPr>
            <a:r>
              <a:rPr lang="en-US" sz="1600" i="1" dirty="0">
                <a:solidFill>
                  <a:srgbClr val="3F3F3F"/>
                </a:solidFill>
                <a:latin typeface="Dank Mono" pitchFamily="49" charset="77"/>
                <a:ea typeface="Consolas"/>
                <a:cs typeface="Consolas"/>
                <a:sym typeface="Consolas"/>
              </a:rPr>
              <a:t>@ignore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Scenario</a:t>
            </a:r>
            <a:r>
              <a:rPr lang="en-US" sz="1600" dirty="0">
                <a:solidFill>
                  <a:srgbClr val="3F3F3F"/>
                </a:solidFill>
                <a:latin typeface="Dank Mono" pitchFamily="49" charset="77"/>
                <a:ea typeface="Consolas"/>
                <a:cs typeface="Consolas"/>
                <a:sym typeface="Consolas"/>
              </a:rPr>
              <a:t>: See the details of a puppy</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Given</a:t>
            </a:r>
            <a:r>
              <a:rPr lang="en-US" sz="1600" dirty="0">
                <a:solidFill>
                  <a:srgbClr val="3F3F3F"/>
                </a:solidFill>
                <a:latin typeface="Dank Mono" pitchFamily="49" charset="77"/>
                <a:ea typeface="Consolas"/>
                <a:cs typeface="Consolas"/>
                <a:sym typeface="Consolas"/>
              </a:rPr>
              <a:t> I am on the home page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When</a:t>
            </a:r>
            <a:r>
              <a:rPr lang="en-US" sz="1600" dirty="0">
                <a:solidFill>
                  <a:srgbClr val="3F3F3F"/>
                </a:solidFill>
                <a:latin typeface="Dank Mono" pitchFamily="49" charset="77"/>
                <a:ea typeface="Consolas"/>
                <a:cs typeface="Consolas"/>
                <a:sym typeface="Consolas"/>
              </a:rPr>
              <a:t> I click on the puppy "Brooke"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Then</a:t>
            </a:r>
            <a:r>
              <a:rPr lang="en-US" sz="1600" dirty="0">
                <a:solidFill>
                  <a:srgbClr val="3F3F3F"/>
                </a:solidFill>
                <a:latin typeface="Dank Mono" pitchFamily="49" charset="77"/>
                <a:ea typeface="Consolas"/>
                <a:cs typeface="Consolas"/>
                <a:sym typeface="Consolas"/>
              </a:rPr>
              <a:t> I see "Adopt Me!"</a:t>
            </a:r>
          </a:p>
          <a:p>
            <a:pPr marL="228600" lvl="0">
              <a:lnSpc>
                <a:spcPct val="90000"/>
              </a:lnSpc>
              <a:spcBef>
                <a:spcPts val="0"/>
              </a:spcBef>
              <a:spcAft>
                <a:spcPts val="600"/>
              </a:spcAft>
              <a:buClr>
                <a:srgbClr val="3F3F3F"/>
              </a:buClr>
              <a:buSzPts val="3200"/>
            </a:pPr>
            <a:endParaRPr lang="en-US" sz="1600" kern="1200" dirty="0">
              <a:solidFill>
                <a:schemeClr val="tx1"/>
              </a:solidFill>
              <a:latin typeface="Dank Mono" pitchFamily="49" charset="77"/>
              <a:ea typeface="+mn-ea"/>
              <a:cs typeface="+mn-cs"/>
              <a:sym typeface="Helvetica Neue"/>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39</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069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9"/>
          <p:cNvSpPr txBox="1">
            <a:spLocks noGrp="1"/>
          </p:cNvSpPr>
          <p:nvPr>
            <p:ph type="title"/>
          </p:nvPr>
        </p:nvSpPr>
        <p:spPr>
          <a:xfrm>
            <a:off x="332814" y="300940"/>
            <a:ext cx="4131610" cy="992579"/>
          </a:xfrm>
          <a:prstGeom prst="rect">
            <a:avLst/>
          </a:prstGeom>
        </p:spPr>
        <p:txBody>
          <a:bodyPr spcFirstLastPara="1" vert="horz" lIns="91440" tIns="45720" rIns="91440" bIns="45720" rtlCol="0" anchor="t" anchorCtr="0">
            <a:normAutofit/>
          </a:bodyPr>
          <a:lstStyle/>
          <a:p>
            <a:pPr algn="l">
              <a:lnSpc>
                <a:spcPct val="90000"/>
              </a:lnSpc>
              <a:spcBef>
                <a:spcPct val="0"/>
              </a:spcBef>
            </a:pPr>
            <a:r>
              <a:rPr lang="en-US" sz="3000" b="0" i="0" u="none" strike="noStrike" kern="1200" cap="none" dirty="0">
                <a:solidFill>
                  <a:schemeClr val="bg1"/>
                </a:solidFill>
                <a:latin typeface="Dank Mono" pitchFamily="49" charset="77"/>
                <a:ea typeface="+mj-ea"/>
                <a:cs typeface="+mj-cs"/>
                <a:sym typeface="Helvetica Neue"/>
              </a:rPr>
              <a:t>Working Agreements</a:t>
            </a:r>
            <a:endParaRPr lang="en-US" sz="3000" kern="1200" dirty="0">
              <a:solidFill>
                <a:schemeClr val="bg1"/>
              </a:solidFill>
              <a:latin typeface="Dank Mono" pitchFamily="49" charset="77"/>
              <a:ea typeface="+mj-ea"/>
              <a:cs typeface="+mj-cs"/>
            </a:endParaRPr>
          </a:p>
        </p:txBody>
      </p:sp>
      <p:grpSp>
        <p:nvGrpSpPr>
          <p:cNvPr id="75" name="Group 74">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76" name="Group 75">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80" name="Freeform: Shape 79">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77" name="Group 76">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78" name="Freeform: Shape 77">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3010" name="Picture 2" descr="Bootstrapping a Working Agreement for the Agile Team – Agile with Jimmy">
            <a:extLst>
              <a:ext uri="{FF2B5EF4-FFF2-40B4-BE49-F238E27FC236}">
                <a16:creationId xmlns:a16="http://schemas.microsoft.com/office/drawing/2014/main" id="{BAFF7FF2-89A8-8049-976B-A6C807E4FC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1952" y="846149"/>
            <a:ext cx="3865032" cy="2048466"/>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04;p15">
            <a:extLst>
              <a:ext uri="{FF2B5EF4-FFF2-40B4-BE49-F238E27FC236}">
                <a16:creationId xmlns:a16="http://schemas.microsoft.com/office/drawing/2014/main" id="{A2EFF349-CE1B-D549-A29B-DA3D88C91206}"/>
              </a:ext>
            </a:extLst>
          </p:cNvPr>
          <p:cNvSpPr txBox="1"/>
          <p:nvPr/>
        </p:nvSpPr>
        <p:spPr>
          <a:xfrm>
            <a:off x="0" y="1129552"/>
            <a:ext cx="4854388" cy="3857409"/>
          </a:xfrm>
          <a:prstGeom prst="rect">
            <a:avLst/>
          </a:prstGeom>
        </p:spPr>
        <p:txBody>
          <a:bodyPr spcFirstLastPara="1" vert="horz" lIns="91440" tIns="45720" rIns="91440" bIns="45720" rtlCol="0" anchor="t" anchorCtr="0">
            <a:normAutofit fontScale="92500" lnSpcReduction="20000"/>
          </a:bodyPr>
          <a:lstStyle/>
          <a:p>
            <a:pPr marL="228600" marR="0" lvl="0">
              <a:lnSpc>
                <a:spcPct val="90000"/>
              </a:lnSpc>
              <a:spcBef>
                <a:spcPts val="0"/>
              </a:spcBef>
              <a:spcAft>
                <a:spcPts val="600"/>
              </a:spcAft>
              <a:buClr>
                <a:srgbClr val="3F3F3F"/>
              </a:buClr>
              <a:buSzPts val="3200"/>
            </a:pPr>
            <a:r>
              <a:rPr lang="en-US" sz="2000" b="1" kern="1200" dirty="0">
                <a:solidFill>
                  <a:schemeClr val="bg1"/>
                </a:solidFill>
                <a:latin typeface="Garamond" panose="02020404030301010803" pitchFamily="18" charset="0"/>
                <a:ea typeface="+mn-ea"/>
                <a:cs typeface="+mn-cs"/>
                <a:sym typeface="Helvetica Neue"/>
              </a:rPr>
              <a:t>Start / End Time</a:t>
            </a:r>
            <a:endParaRPr lang="en-US" sz="2000" b="1" kern="1200" dirty="0">
              <a:solidFill>
                <a:schemeClr val="bg1"/>
              </a:solidFill>
              <a:latin typeface="Garamond" panose="02020404030301010803" pitchFamily="18" charset="0"/>
              <a:ea typeface="+mn-ea"/>
              <a:cs typeface="+mn-cs"/>
            </a:endParaRPr>
          </a:p>
          <a:p>
            <a:pPr marL="228600" marR="0" lvl="0">
              <a:lnSpc>
                <a:spcPct val="90000"/>
              </a:lnSpc>
              <a:spcBef>
                <a:spcPts val="0"/>
              </a:spcBef>
              <a:spcAft>
                <a:spcPts val="600"/>
              </a:spcAft>
              <a:buClr>
                <a:srgbClr val="3F3F3F"/>
              </a:buClr>
              <a:buSzPts val="3200"/>
            </a:pPr>
            <a:r>
              <a:rPr lang="en-US" sz="2000" kern="1200" dirty="0">
                <a:solidFill>
                  <a:schemeClr val="bg1"/>
                </a:solidFill>
                <a:latin typeface="Garamond" panose="02020404030301010803" pitchFamily="18" charset="0"/>
                <a:ea typeface="+mn-ea"/>
                <a:cs typeface="+mn-cs"/>
                <a:sym typeface="Helvetica Neue"/>
              </a:rPr>
              <a:t>- </a:t>
            </a:r>
            <a:r>
              <a:rPr lang="en-US" sz="2000" i="1" kern="1200" dirty="0">
                <a:solidFill>
                  <a:schemeClr val="bg1"/>
                </a:solidFill>
                <a:latin typeface="Garamond" panose="02020404030301010803" pitchFamily="18" charset="0"/>
                <a:ea typeface="+mn-ea"/>
                <a:cs typeface="+mn-cs"/>
                <a:sym typeface="Helvetica Neue"/>
              </a:rPr>
              <a:t>Respect your peers; don’t be late</a:t>
            </a:r>
          </a:p>
          <a:p>
            <a:pPr marL="228600" lvl="0">
              <a:lnSpc>
                <a:spcPct val="90000"/>
              </a:lnSpc>
              <a:spcAft>
                <a:spcPts val="600"/>
              </a:spcAft>
              <a:buClr>
                <a:srgbClr val="3F3F3F"/>
              </a:buClr>
              <a:buSzPts val="3200"/>
            </a:pP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Be Present</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Participate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Own your learning</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Speak up if you don’t understand something</a:t>
            </a:r>
            <a:br>
              <a:rPr lang="en-US" sz="2000" i="1" kern="1200" dirty="0">
                <a:solidFill>
                  <a:schemeClr val="bg1"/>
                </a:solidFill>
                <a:latin typeface="Garamond" panose="02020404030301010803" pitchFamily="18" charset="0"/>
                <a:sym typeface="Helvetica Neue"/>
              </a:rPr>
            </a:br>
            <a:endParaRPr lang="en-US" sz="2000" i="1" kern="1200" dirty="0">
              <a:solidFill>
                <a:schemeClr val="bg1"/>
              </a:solidFill>
              <a:latin typeface="Garamond" panose="02020404030301010803" pitchFamily="18" charset="0"/>
              <a:sym typeface="Helvetica Neue"/>
            </a:endParaRPr>
          </a:p>
          <a:p>
            <a:pPr marL="228600" lvl="0">
              <a:lnSpc>
                <a:spcPct val="90000"/>
              </a:lnSpc>
              <a:spcAft>
                <a:spcPts val="600"/>
              </a:spcAft>
              <a:buClr>
                <a:srgbClr val="3F3F3F"/>
              </a:buClr>
              <a:buSzPts val="3200"/>
            </a:pPr>
            <a:r>
              <a:rPr lang="en-US" sz="2000" b="1" kern="1200" dirty="0">
                <a:solidFill>
                  <a:schemeClr val="bg1"/>
                </a:solidFill>
                <a:latin typeface="Garamond" panose="02020404030301010803" pitchFamily="18" charset="0"/>
                <a:sym typeface="Helvetica Neue"/>
              </a:rPr>
              <a:t>You aren’t done until the </a:t>
            </a: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(virtual) person next to you is done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Code</a:t>
            </a:r>
            <a:br>
              <a:rPr lang="en-US" sz="2000" b="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(1) Make it work; (2) Make it better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b="0" i="0" u="none" strike="noStrike" kern="1200" cap="none" dirty="0">
                <a:solidFill>
                  <a:schemeClr val="tx1"/>
                </a:solidFill>
                <a:latin typeface="Garamond" panose="02020404030301010803" pitchFamily="18" charset="0"/>
                <a:ea typeface="+mj-ea"/>
                <a:cs typeface="+mj-cs"/>
                <a:sym typeface="Oswald"/>
              </a:rPr>
              <a:t>TAG</a:t>
            </a:r>
            <a:r>
              <a:rPr lang="en-US" sz="3200" kern="1200" dirty="0">
                <a:solidFill>
                  <a:schemeClr val="tx1"/>
                </a:solidFill>
                <a:latin typeface="Garamond" panose="02020404030301010803" pitchFamily="18" charset="0"/>
                <a:ea typeface="+mj-ea"/>
                <a:cs typeface="+mj-cs"/>
              </a:rPr>
              <a:t>S &amp; HOOKS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lvl="0"/>
            <a:r>
              <a:rPr lang="en-US" sz="1600" dirty="0">
                <a:latin typeface="Dank Mono" pitchFamily="49" charset="77"/>
              </a:rPr>
              <a:t>Before({tags: "@foo"}, function () {</a:t>
            </a:r>
            <a:br>
              <a:rPr lang="en-US" sz="1600" dirty="0">
                <a:latin typeface="Dank Mono" pitchFamily="49" charset="77"/>
              </a:rPr>
            </a:br>
            <a:r>
              <a:rPr lang="en-US" sz="1600" dirty="0">
                <a:latin typeface="Dank Mono" pitchFamily="49" charset="77"/>
              </a:rPr>
              <a:t>  // This hook will be executed before</a:t>
            </a:r>
          </a:p>
          <a:p>
            <a:pPr lvl="0"/>
            <a:r>
              <a:rPr lang="en-US" sz="1600" dirty="0">
                <a:latin typeface="Dank Mono" pitchFamily="49" charset="77"/>
              </a:rPr>
              <a:t>  //   scenarios tagged with @foo </a:t>
            </a:r>
            <a:br>
              <a:rPr lang="en-US" sz="1600" dirty="0">
                <a:latin typeface="Dank Mono" pitchFamily="49" charset="77"/>
              </a:rPr>
            </a:br>
            <a:r>
              <a:rPr lang="en-US" sz="1600" dirty="0">
                <a:latin typeface="Dank Mono" pitchFamily="49" charset="77"/>
              </a:rPr>
              <a:t>});</a:t>
            </a:r>
            <a:endParaRPr lang="en-US" sz="1600" dirty="0">
              <a:solidFill>
                <a:srgbClr val="3F3F3F"/>
              </a:solidFill>
              <a:latin typeface="Dank Mono" pitchFamily="49" charset="77"/>
              <a:ea typeface="Helvetica Neue"/>
              <a:cs typeface="Helvetica Neue"/>
              <a:sym typeface="Helvetica Neue"/>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40</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25324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b="0" i="0" u="none" strike="noStrike" kern="1200" cap="none" dirty="0">
                <a:solidFill>
                  <a:schemeClr val="tx1"/>
                </a:solidFill>
                <a:latin typeface="Garamond" panose="02020404030301010803" pitchFamily="18" charset="0"/>
                <a:ea typeface="+mj-ea"/>
                <a:cs typeface="+mj-cs"/>
                <a:sym typeface="Oswald"/>
              </a:rPr>
              <a:t>TAG</a:t>
            </a:r>
            <a:r>
              <a:rPr lang="en-US" sz="3200" kern="1200" dirty="0">
                <a:solidFill>
                  <a:schemeClr val="tx1"/>
                </a:solidFill>
                <a:latin typeface="Garamond" panose="02020404030301010803" pitchFamily="18" charset="0"/>
                <a:ea typeface="+mj-ea"/>
                <a:cs typeface="+mj-cs"/>
              </a:rPr>
              <a:t>S &amp; COMMAND LINE</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lvl="0">
              <a:buClr>
                <a:srgbClr val="3F3F3F"/>
              </a:buClr>
              <a:buSzPts val="3200"/>
            </a:pPr>
            <a:r>
              <a:rPr lang="en-US" sz="1500" dirty="0">
                <a:latin typeface="Dank Mono" pitchFamily="49" charset="77"/>
              </a:rPr>
              <a:t>protractor </a:t>
            </a:r>
            <a:r>
              <a:rPr lang="en-US" sz="1500" dirty="0" err="1">
                <a:latin typeface="Dank Mono" pitchFamily="49" charset="77"/>
              </a:rPr>
              <a:t>conf.js</a:t>
            </a:r>
            <a:r>
              <a:rPr lang="en-US" sz="1500" dirty="0">
                <a:latin typeface="Dank Mono" pitchFamily="49" charset="77"/>
              </a:rPr>
              <a:t> --</a:t>
            </a:r>
            <a:r>
              <a:rPr lang="en-US" sz="1500" dirty="0" err="1">
                <a:latin typeface="Dank Mono" pitchFamily="49" charset="77"/>
              </a:rPr>
              <a:t>cucumberOpts.tags</a:t>
            </a:r>
            <a:r>
              <a:rPr lang="en-US" sz="1500" dirty="0">
                <a:latin typeface="Dank Mono" pitchFamily="49" charset="77"/>
              </a:rPr>
              <a:t>="@</a:t>
            </a:r>
            <a:r>
              <a:rPr lang="en-US" sz="1500" dirty="0" err="1">
                <a:latin typeface="Dank Mono" pitchFamily="49" charset="77"/>
              </a:rPr>
              <a:t>onlyRunThis</a:t>
            </a:r>
            <a:r>
              <a:rPr lang="en-US" sz="1500" dirty="0">
                <a:latin typeface="Dank Mono" pitchFamily="49" charset="77"/>
              </a:rPr>
              <a:t>"</a:t>
            </a:r>
            <a:endParaRPr lang="en-US" sz="1500" dirty="0">
              <a:solidFill>
                <a:srgbClr val="3F3F3F"/>
              </a:solidFill>
              <a:latin typeface="Dank Mono" pitchFamily="49" charset="77"/>
              <a:ea typeface="Consolas"/>
              <a:cs typeface="Consolas"/>
              <a:sym typeface="Consolas"/>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41</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50483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p:cNvGrpSpPr/>
        <p:nvPr/>
      </p:nvGrpSpPr>
      <p:grpSpPr>
        <a:xfrm>
          <a:off x="0" y="0"/>
          <a:ext cx="0" cy="0"/>
          <a:chOff x="0" y="0"/>
          <a:chExt cx="0" cy="0"/>
        </a:xfrm>
      </p:grpSpPr>
      <p:sp>
        <p:nvSpPr>
          <p:cNvPr id="73"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034" name="Picture 2" descr="Premium Vector | 80s vintage retro sunset landscape">
            <a:extLst>
              <a:ext uri="{FF2B5EF4-FFF2-40B4-BE49-F238E27FC236}">
                <a16:creationId xmlns:a16="http://schemas.microsoft.com/office/drawing/2014/main" id="{89E917E2-04F7-1540-A59F-DBD942BF1B01}"/>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08" name="Google Shape;408;p56"/>
          <p:cNvSpPr txBox="1">
            <a:spLocks noGrp="1"/>
          </p:cNvSpPr>
          <p:nvPr>
            <p:ph type="title"/>
          </p:nvPr>
        </p:nvSpPr>
        <p:spPr>
          <a:xfrm>
            <a:off x="1143000" y="841771"/>
            <a:ext cx="6858000" cy="2175389"/>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6000" kern="1200" dirty="0">
                <a:latin typeface="+mj-lt"/>
                <a:ea typeface="+mj-ea"/>
                <a:cs typeface="+mj-cs"/>
              </a:rPr>
              <a:t>DAY 1 - WRAP UP!</a:t>
            </a:r>
          </a:p>
        </p:txBody>
      </p:sp>
      <p:pic>
        <p:nvPicPr>
          <p:cNvPr id="7" name="Picture 6">
            <a:extLst>
              <a:ext uri="{FF2B5EF4-FFF2-40B4-BE49-F238E27FC236}">
                <a16:creationId xmlns:a16="http://schemas.microsoft.com/office/drawing/2014/main" id="{8E2B70C1-9C4B-544D-A5DB-F228F52207A3}"/>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4"/>
        <p:cNvGrpSpPr/>
        <p:nvPr/>
      </p:nvGrpSpPr>
      <p:grpSpPr>
        <a:xfrm>
          <a:off x="0" y="0"/>
          <a:ext cx="0" cy="0"/>
          <a:chOff x="0" y="0"/>
          <a:chExt cx="0" cy="0"/>
        </a:xfrm>
      </p:grpSpPr>
      <p:sp>
        <p:nvSpPr>
          <p:cNvPr id="136" name="Rectangle 13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26" name="Picture 2" descr="Morning - Wikipedia">
            <a:extLst>
              <a:ext uri="{FF2B5EF4-FFF2-40B4-BE49-F238E27FC236}">
                <a16:creationId xmlns:a16="http://schemas.microsoft.com/office/drawing/2014/main" id="{DD028AC0-293B-D548-B97E-CD2E793B2F05}"/>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8221" b="6873"/>
          <a:stretch/>
        </p:blipFill>
        <p:spPr bwMode="auto">
          <a:xfrm>
            <a:off x="20" y="10"/>
            <a:ext cx="9141694" cy="5143490"/>
          </a:xfrm>
          <a:prstGeom prst="rect">
            <a:avLst/>
          </a:prstGeom>
          <a:noFill/>
          <a:extLst>
            <a:ext uri="{909E8E84-426E-40DD-AFC4-6F175D3DCCD1}">
              <a14:hiddenFill xmlns:a14="http://schemas.microsoft.com/office/drawing/2010/main">
                <a:solidFill>
                  <a:srgbClr val="FFFFFF"/>
                </a:solidFill>
              </a14:hiddenFill>
            </a:ext>
          </a:extLst>
        </p:spPr>
      </p:pic>
      <p:sp>
        <p:nvSpPr>
          <p:cNvPr id="417" name="Google Shape;417;p57"/>
          <p:cNvSpPr txBox="1"/>
          <p:nvPr/>
        </p:nvSpPr>
        <p:spPr>
          <a:xfrm>
            <a:off x="1143000" y="3711388"/>
            <a:ext cx="6858000" cy="1432112"/>
          </a:xfrm>
          <a:prstGeom prst="rect">
            <a:avLst/>
          </a:prstGeom>
        </p:spPr>
        <p:txBody>
          <a:bodyPr spcFirstLastPara="1" vert="horz" lIns="91440" tIns="45720" rIns="91440" bIns="45720" rtlCol="0" anchor="b" anchorCtr="0">
            <a:normAutofit/>
          </a:bodyPr>
          <a:lstStyle/>
          <a:p>
            <a:pPr marL="0" marR="0" lvl="0" indent="0" algn="ctr">
              <a:lnSpc>
                <a:spcPct val="90000"/>
              </a:lnSpc>
              <a:spcBef>
                <a:spcPct val="0"/>
              </a:spcBef>
              <a:spcAft>
                <a:spcPts val="600"/>
              </a:spcAft>
            </a:pPr>
            <a:r>
              <a:rPr lang="en-US" sz="6000" i="1" kern="1200" dirty="0">
                <a:solidFill>
                  <a:srgbClr val="FFFFFF"/>
                </a:solidFill>
                <a:latin typeface="Dank Mono" pitchFamily="49" charset="77"/>
                <a:ea typeface="+mj-ea"/>
                <a:cs typeface="+mj-cs"/>
                <a:sym typeface="Oswald"/>
              </a:rPr>
              <a:t>Day Two</a:t>
            </a:r>
          </a:p>
        </p:txBody>
      </p:sp>
      <p:pic>
        <p:nvPicPr>
          <p:cNvPr id="10" name="Picture 9">
            <a:extLst>
              <a:ext uri="{FF2B5EF4-FFF2-40B4-BE49-F238E27FC236}">
                <a16:creationId xmlns:a16="http://schemas.microsoft.com/office/drawing/2014/main" id="{C1FCAA90-BEE0-BA40-8EEF-AAF8E1810716}"/>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3"/>
        <p:cNvGrpSpPr/>
        <p:nvPr/>
      </p:nvGrpSpPr>
      <p:grpSpPr>
        <a:xfrm>
          <a:off x="0" y="0"/>
          <a:ext cx="0" cy="0"/>
          <a:chOff x="0" y="0"/>
          <a:chExt cx="0" cy="0"/>
        </a:xfrm>
      </p:grpSpPr>
      <p:sp useBgFill="1">
        <p:nvSpPr>
          <p:cNvPr id="53252" name="Rectangle 134">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253" name="Rectangle 136">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3250" name="Picture 2" descr="Matrix under the microscope: what a niche ransomware can teach us – Naked  Security">
            <a:extLst>
              <a:ext uri="{FF2B5EF4-FFF2-40B4-BE49-F238E27FC236}">
                <a16:creationId xmlns:a16="http://schemas.microsoft.com/office/drawing/2014/main" id="{B14C277C-CC17-C94E-BABF-89B3BBB64555}"/>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l="6259" r="408"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24" name="Google Shape;424;p58"/>
          <p:cNvSpPr txBox="1">
            <a:spLocks noGrp="1"/>
          </p:cNvSpPr>
          <p:nvPr>
            <p:ph type="title"/>
          </p:nvPr>
        </p:nvSpPr>
        <p:spPr>
          <a:xfrm>
            <a:off x="627507" y="2847843"/>
            <a:ext cx="7886700" cy="223944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900" b="1" kern="1200" dirty="0">
                <a:latin typeface="Dank Mono" pitchFamily="49" charset="77"/>
                <a:ea typeface="+mj-ea"/>
                <a:cs typeface="+mj-cs"/>
              </a:rPr>
              <a:t>RECAP</a:t>
            </a:r>
          </a:p>
        </p:txBody>
      </p:sp>
      <p:pic>
        <p:nvPicPr>
          <p:cNvPr id="10" name="Picture 9">
            <a:extLst>
              <a:ext uri="{FF2B5EF4-FFF2-40B4-BE49-F238E27FC236}">
                <a16:creationId xmlns:a16="http://schemas.microsoft.com/office/drawing/2014/main" id="{DBBB1CE2-FA7A-9243-BA63-F5CBF25B211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Star Wars targeting computer | Star wars empire, Star wars ships, Star wars  models">
            <a:extLst>
              <a:ext uri="{FF2B5EF4-FFF2-40B4-BE49-F238E27FC236}">
                <a16:creationId xmlns:a16="http://schemas.microsoft.com/office/drawing/2014/main" id="{18506025-BCA2-B745-8CE7-9318E40F4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9" r="2" b="2"/>
          <a:stretch/>
        </p:blipFill>
        <p:spPr bwMode="auto">
          <a:xfrm>
            <a:off x="20" y="10"/>
            <a:ext cx="5038072" cy="51434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effectLst>
            <a:outerShdw blurRad="50800" dist="38100" algn="l"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120" name="Rectangle 111">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2398" y="290954"/>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1" name="Rectangle 113">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2129" y="1680278"/>
            <a:ext cx="315468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 name="Google Shape;105;p15"/>
          <p:cNvSpPr txBox="1">
            <a:spLocks noGrp="1"/>
          </p:cNvSpPr>
          <p:nvPr>
            <p:ph type="sldNum" idx="12"/>
          </p:nvPr>
        </p:nvSpPr>
        <p:spPr>
          <a:xfrm>
            <a:off x="7884407" y="4767262"/>
            <a:ext cx="779336"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50000"/>
                    <a:lumOff val="50000"/>
                  </a:schemeClr>
                </a:solidFill>
                <a:ea typeface="+mn-ea"/>
                <a:cs typeface="+mn-cs"/>
              </a:rPr>
              <a:pPr algn="r">
                <a:lnSpc>
                  <a:spcPct val="90000"/>
                </a:lnSpc>
                <a:spcAft>
                  <a:spcPts val="600"/>
                </a:spcAft>
                <a:buClrTx/>
                <a:defRPr/>
              </a:pPr>
              <a:t>45</a:t>
            </a:fld>
            <a:endParaRPr lang="en-US" sz="700" kern="1200">
              <a:solidFill>
                <a:schemeClr val="tx1">
                  <a:lumMod val="50000"/>
                  <a:lumOff val="50000"/>
                </a:schemeClr>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1" name="Google Shape;102;p15">
            <a:extLst>
              <a:ext uri="{FF2B5EF4-FFF2-40B4-BE49-F238E27FC236}">
                <a16:creationId xmlns:a16="http://schemas.microsoft.com/office/drawing/2014/main" id="{E0C5C6CA-9EF6-674A-90D5-EF971EAE3AB7}"/>
              </a:ext>
            </a:extLst>
          </p:cNvPr>
          <p:cNvSpPr txBox="1">
            <a:spLocks noGrp="1"/>
          </p:cNvSpPr>
          <p:nvPr>
            <p:ph type="title"/>
          </p:nvPr>
        </p:nvSpPr>
        <p:spPr>
          <a:xfrm>
            <a:off x="5272632" y="836744"/>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52" name="Google Shape;104;p15">
            <a:extLst>
              <a:ext uri="{FF2B5EF4-FFF2-40B4-BE49-F238E27FC236}">
                <a16:creationId xmlns:a16="http://schemas.microsoft.com/office/drawing/2014/main" id="{97D7A157-5741-F941-B4B0-BBB5A2F5F348}"/>
              </a:ext>
            </a:extLst>
          </p:cNvPr>
          <p:cNvSpPr txBox="1"/>
          <p:nvPr/>
        </p:nvSpPr>
        <p:spPr>
          <a:xfrm>
            <a:off x="4850282" y="2220582"/>
            <a:ext cx="4293698" cy="1570037"/>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Tree>
    <p:extLst>
      <p:ext uri="{BB962C8B-B14F-4D97-AF65-F5344CB8AC3E}">
        <p14:creationId xmlns:p14="http://schemas.microsoft.com/office/powerpoint/2010/main" val="276854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pic>
        <p:nvPicPr>
          <p:cNvPr id="41986" name="Picture 2" descr="26) Building Shared Understanding With or Without Documentation? | by Ravi  Kumar | YoursProductly- Documenting my Product Management Journey | Medium">
            <a:extLst>
              <a:ext uri="{FF2B5EF4-FFF2-40B4-BE49-F238E27FC236}">
                <a16:creationId xmlns:a16="http://schemas.microsoft.com/office/drawing/2014/main" id="{256FBAA9-8197-6943-850E-0FAFD1E202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84990" y="482599"/>
            <a:ext cx="5374019" cy="4178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8" name="Google Shape;424;p58">
            <a:extLst>
              <a:ext uri="{FF2B5EF4-FFF2-40B4-BE49-F238E27FC236}">
                <a16:creationId xmlns:a16="http://schemas.microsoft.com/office/drawing/2014/main" id="{D20883DB-DE10-DC4A-B164-72BC69D22846}"/>
              </a:ext>
            </a:extLst>
          </p:cNvPr>
          <p:cNvSpPr txBox="1">
            <a:spLocks noGrp="1"/>
          </p:cNvSpPr>
          <p:nvPr>
            <p:ph type="title"/>
          </p:nvPr>
        </p:nvSpPr>
        <p:spPr>
          <a:xfrm>
            <a:off x="627507" y="4329952"/>
            <a:ext cx="7886700" cy="813547"/>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2800" i="1" kern="1200" dirty="0">
                <a:solidFill>
                  <a:schemeClr val="tx1"/>
                </a:solidFill>
                <a:latin typeface="Dank Mono" pitchFamily="49" charset="77"/>
                <a:ea typeface="+mj-ea"/>
                <a:cs typeface="+mj-cs"/>
              </a:rPr>
              <a:t>Shared Understanding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pic>
        <p:nvPicPr>
          <p:cNvPr id="15" name="Picture 14">
            <a:extLst>
              <a:ext uri="{FF2B5EF4-FFF2-40B4-BE49-F238E27FC236}">
                <a16:creationId xmlns:a16="http://schemas.microsoft.com/office/drawing/2014/main" id="{01524C69-3F9F-B744-A9AE-8BA6EDA6ED96}"/>
              </a:ext>
            </a:extLst>
          </p:cNvPr>
          <p:cNvPicPr>
            <a:picLocks noChangeAspect="1"/>
          </p:cNvPicPr>
          <p:nvPr/>
        </p:nvPicPr>
        <p:blipFill>
          <a:blip r:embed="rId3"/>
          <a:stretch>
            <a:fillRect/>
          </a:stretch>
        </p:blipFill>
        <p:spPr>
          <a:xfrm>
            <a:off x="1101551" y="54073"/>
            <a:ext cx="6940896" cy="4685104"/>
          </a:xfrm>
          <a:prstGeom prst="rect">
            <a:avLst/>
          </a:prstGeom>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Google Shape;424;p58">
            <a:extLst>
              <a:ext uri="{FF2B5EF4-FFF2-40B4-BE49-F238E27FC236}">
                <a16:creationId xmlns:a16="http://schemas.microsoft.com/office/drawing/2014/main" id="{1794A3CB-2127-834C-B7F8-CB320EE4CA04}"/>
              </a:ext>
            </a:extLst>
          </p:cNvPr>
          <p:cNvSpPr txBox="1">
            <a:spLocks noGrp="1"/>
          </p:cNvSpPr>
          <p:nvPr>
            <p:ph type="title"/>
          </p:nvPr>
        </p:nvSpPr>
        <p:spPr>
          <a:xfrm>
            <a:off x="5049761" y="3087594"/>
            <a:ext cx="1813841" cy="685800"/>
          </a:xfrm>
          <a:prstGeom prst="rect">
            <a:avLst/>
          </a:prstGeom>
        </p:spPr>
        <p:txBody>
          <a:bodyPr spcFirstLastPara="1" vert="horz" lIns="91440" tIns="45720" rIns="91440" bIns="45720" rtlCol="0" anchor="b" anchorCtr="0">
            <a:normAutofit/>
          </a:bodyPr>
          <a:lstStyle/>
          <a:p>
            <a:pPr lvl="0" algn="l">
              <a:lnSpc>
                <a:spcPct val="90000"/>
              </a:lnSpc>
              <a:spcBef>
                <a:spcPct val="0"/>
              </a:spcBef>
            </a:pPr>
            <a:r>
              <a:rPr lang="en-US" sz="1600" i="1" kern="1200" dirty="0">
                <a:solidFill>
                  <a:srgbClr val="00B0F0"/>
                </a:solidFill>
                <a:latin typeface="Dank Mono" pitchFamily="49" charset="77"/>
              </a:rPr>
              <a:t>Blue</a:t>
            </a:r>
            <a:r>
              <a:rPr lang="en-US" sz="1600" i="1" kern="1200" dirty="0">
                <a:solidFill>
                  <a:schemeClr val="tx1"/>
                </a:solidFill>
                <a:latin typeface="Dank Mono" pitchFamily="49" charset="77"/>
              </a:rPr>
              <a:t> </a:t>
            </a:r>
            <a:r>
              <a:rPr lang="en-US" sz="1600" kern="1200" dirty="0">
                <a:solidFill>
                  <a:schemeClr val="tx1"/>
                </a:solidFill>
                <a:latin typeface="Dank Mono" pitchFamily="49" charset="77"/>
              </a:rPr>
              <a:t>Planned</a:t>
            </a:r>
            <a:br>
              <a:rPr lang="en-US" sz="1600" i="1" kern="1200" dirty="0">
                <a:solidFill>
                  <a:srgbClr val="C00000"/>
                </a:solidFill>
                <a:latin typeface="Dank Mono" pitchFamily="49" charset="77"/>
                <a:ea typeface="+mj-ea"/>
                <a:cs typeface="+mj-cs"/>
              </a:rPr>
            </a:br>
            <a:r>
              <a:rPr lang="en-US" sz="1600" i="1" kern="1200" dirty="0">
                <a:solidFill>
                  <a:srgbClr val="C00000"/>
                </a:solidFill>
                <a:latin typeface="Dank Mono" pitchFamily="49" charset="77"/>
                <a:ea typeface="+mj-ea"/>
                <a:cs typeface="+mj-cs"/>
              </a:rPr>
              <a:t>Red</a:t>
            </a:r>
            <a:r>
              <a:rPr lang="en-US" sz="1600" i="1" kern="1200" dirty="0">
                <a:solidFill>
                  <a:schemeClr val="tx1"/>
                </a:solidFill>
                <a:latin typeface="Dank Mono" pitchFamily="49" charset="77"/>
                <a:ea typeface="+mj-ea"/>
                <a:cs typeface="+mj-cs"/>
              </a:rPr>
              <a:t>  </a:t>
            </a:r>
            <a:r>
              <a:rPr lang="en-US" sz="1600" kern="1200" dirty="0">
                <a:solidFill>
                  <a:schemeClr val="tx1"/>
                </a:solidFill>
                <a:latin typeface="Dank Mono" pitchFamily="49" charset="77"/>
                <a:ea typeface="+mj-ea"/>
                <a:cs typeface="+mj-cs"/>
              </a:rPr>
              <a:t>Actual</a:t>
            </a:r>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628649" y="4390227"/>
            <a:ext cx="7886700" cy="813547"/>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2800" b="1" kern="1200" dirty="0">
                <a:solidFill>
                  <a:schemeClr val="tx1"/>
                </a:solidFill>
                <a:latin typeface="Garamond" panose="02020404030301010803" pitchFamily="18" charset="0"/>
                <a:ea typeface="+mj-ea"/>
                <a:cs typeface="+mj-cs"/>
              </a:rPr>
              <a:t>WASTE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379"/>
        <p:cNvGrpSpPr/>
        <p:nvPr/>
      </p:nvGrpSpPr>
      <p:grpSpPr>
        <a:xfrm>
          <a:off x="0" y="0"/>
          <a:ext cx="0" cy="0"/>
          <a:chOff x="0" y="0"/>
          <a:chExt cx="0" cy="0"/>
        </a:xfrm>
      </p:grpSpPr>
      <p:sp useBgFill="1">
        <p:nvSpPr>
          <p:cNvPr id="34" name="Rectangle 22">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6115050" y="613842"/>
            <a:ext cx="2491737" cy="2231907"/>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4600" kern="1200" dirty="0">
                <a:solidFill>
                  <a:schemeClr val="tx1"/>
                </a:solidFill>
                <a:latin typeface="Dank Mono" pitchFamily="49" charset="77"/>
                <a:ea typeface="+mj-ea"/>
                <a:cs typeface="+mj-cs"/>
              </a:rPr>
              <a:t>REWORK</a:t>
            </a:r>
          </a:p>
        </p:txBody>
      </p:sp>
      <p:pic>
        <p:nvPicPr>
          <p:cNvPr id="5" name="Picture 4">
            <a:extLst>
              <a:ext uri="{FF2B5EF4-FFF2-40B4-BE49-F238E27FC236}">
                <a16:creationId xmlns:a16="http://schemas.microsoft.com/office/drawing/2014/main" id="{27E4AAF9-9C7F-9248-BC52-7DB3E33F5AEA}"/>
              </a:ext>
            </a:extLst>
          </p:cNvPr>
          <p:cNvPicPr>
            <a:picLocks noChangeAspect="1"/>
          </p:cNvPicPr>
          <p:nvPr/>
        </p:nvPicPr>
        <p:blipFill>
          <a:blip r:embed="rId3"/>
          <a:stretch>
            <a:fillRect/>
          </a:stretch>
        </p:blipFill>
        <p:spPr>
          <a:xfrm>
            <a:off x="-1" y="-1"/>
            <a:ext cx="5713394" cy="5184904"/>
          </a:xfrm>
          <a:prstGeom prst="rect">
            <a:avLst/>
          </a:prstGeom>
        </p:spPr>
      </p:pic>
      <p:cxnSp>
        <p:nvCxnSpPr>
          <p:cNvPr id="35" name="Straight Connector 24">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3395" y="106299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31124824"/>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pic>
        <p:nvPicPr>
          <p:cNvPr id="56322" name="Picture 2" descr="long toilet stall">
            <a:extLst>
              <a:ext uri="{FF2B5EF4-FFF2-40B4-BE49-F238E27FC236}">
                <a16:creationId xmlns:a16="http://schemas.microsoft.com/office/drawing/2014/main" id="{BA110302-24A2-FE47-A8B1-13641F4C0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89"/>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24">
            <a:extLst>
              <a:ext uri="{FF2B5EF4-FFF2-40B4-BE49-F238E27FC236}">
                <a16:creationId xmlns:a16="http://schemas.microsoft.com/office/drawing/2014/main" id="{A414F261-E931-45CB-8605-20FFD6826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81400"/>
            <a:ext cx="3629025" cy="992981"/>
          </a:xfrm>
          <a:custGeom>
            <a:avLst/>
            <a:gdLst>
              <a:gd name="connsiteX0" fmla="*/ 0 w 4838700"/>
              <a:gd name="connsiteY0" fmla="*/ 0 h 1323975"/>
              <a:gd name="connsiteX1" fmla="*/ 4838700 w 4838700"/>
              <a:gd name="connsiteY1" fmla="*/ 0 h 1323975"/>
              <a:gd name="connsiteX2" fmla="*/ 4838700 w 4838700"/>
              <a:gd name="connsiteY2" fmla="*/ 78123 h 1323975"/>
              <a:gd name="connsiteX3" fmla="*/ 4822272 w 4838700"/>
              <a:gd name="connsiteY3" fmla="*/ 81440 h 1323975"/>
              <a:gd name="connsiteX4" fmla="*/ 4781550 w 4838700"/>
              <a:gd name="connsiteY4" fmla="*/ 142875 h 1323975"/>
              <a:gd name="connsiteX5" fmla="*/ 4822272 w 4838700"/>
              <a:gd name="connsiteY5" fmla="*/ 204311 h 1323975"/>
              <a:gd name="connsiteX6" fmla="*/ 4838700 w 4838700"/>
              <a:gd name="connsiteY6" fmla="*/ 207627 h 1323975"/>
              <a:gd name="connsiteX7" fmla="*/ 4838700 w 4838700"/>
              <a:gd name="connsiteY7" fmla="*/ 287197 h 1323975"/>
              <a:gd name="connsiteX8" fmla="*/ 4822272 w 4838700"/>
              <a:gd name="connsiteY8" fmla="*/ 290514 h 1323975"/>
              <a:gd name="connsiteX9" fmla="*/ 4781550 w 4838700"/>
              <a:gd name="connsiteY9" fmla="*/ 351949 h 1323975"/>
              <a:gd name="connsiteX10" fmla="*/ 4822272 w 4838700"/>
              <a:gd name="connsiteY10" fmla="*/ 413385 h 1323975"/>
              <a:gd name="connsiteX11" fmla="*/ 4838700 w 4838700"/>
              <a:gd name="connsiteY11" fmla="*/ 416701 h 1323975"/>
              <a:gd name="connsiteX12" fmla="*/ 4838700 w 4838700"/>
              <a:gd name="connsiteY12" fmla="*/ 496271 h 1323975"/>
              <a:gd name="connsiteX13" fmla="*/ 4822272 w 4838700"/>
              <a:gd name="connsiteY13" fmla="*/ 499588 h 1323975"/>
              <a:gd name="connsiteX14" fmla="*/ 4781550 w 4838700"/>
              <a:gd name="connsiteY14" fmla="*/ 561023 h 1323975"/>
              <a:gd name="connsiteX15" fmla="*/ 4822272 w 4838700"/>
              <a:gd name="connsiteY15" fmla="*/ 622459 h 1323975"/>
              <a:gd name="connsiteX16" fmla="*/ 4838700 w 4838700"/>
              <a:gd name="connsiteY16" fmla="*/ 625775 h 1323975"/>
              <a:gd name="connsiteX17" fmla="*/ 4838700 w 4838700"/>
              <a:gd name="connsiteY17" fmla="*/ 705345 h 1323975"/>
              <a:gd name="connsiteX18" fmla="*/ 4822272 w 4838700"/>
              <a:gd name="connsiteY18" fmla="*/ 708662 h 1323975"/>
              <a:gd name="connsiteX19" fmla="*/ 4781550 w 4838700"/>
              <a:gd name="connsiteY19" fmla="*/ 770097 h 1323975"/>
              <a:gd name="connsiteX20" fmla="*/ 4822272 w 4838700"/>
              <a:gd name="connsiteY20" fmla="*/ 831533 h 1323975"/>
              <a:gd name="connsiteX21" fmla="*/ 4838700 w 4838700"/>
              <a:gd name="connsiteY21" fmla="*/ 834849 h 1323975"/>
              <a:gd name="connsiteX22" fmla="*/ 4838700 w 4838700"/>
              <a:gd name="connsiteY22" fmla="*/ 914419 h 1323975"/>
              <a:gd name="connsiteX23" fmla="*/ 4822272 w 4838700"/>
              <a:gd name="connsiteY23" fmla="*/ 917736 h 1323975"/>
              <a:gd name="connsiteX24" fmla="*/ 4781550 w 4838700"/>
              <a:gd name="connsiteY24" fmla="*/ 979171 h 1323975"/>
              <a:gd name="connsiteX25" fmla="*/ 4822272 w 4838700"/>
              <a:gd name="connsiteY25" fmla="*/ 1040607 h 1323975"/>
              <a:gd name="connsiteX26" fmla="*/ 4838700 w 4838700"/>
              <a:gd name="connsiteY26" fmla="*/ 1043923 h 1323975"/>
              <a:gd name="connsiteX27" fmla="*/ 4838700 w 4838700"/>
              <a:gd name="connsiteY27" fmla="*/ 1123491 h 1323975"/>
              <a:gd name="connsiteX28" fmla="*/ 4822272 w 4838700"/>
              <a:gd name="connsiteY28" fmla="*/ 1126808 h 1323975"/>
              <a:gd name="connsiteX29" fmla="*/ 4781550 w 4838700"/>
              <a:gd name="connsiteY29" fmla="*/ 1188243 h 1323975"/>
              <a:gd name="connsiteX30" fmla="*/ 4822272 w 4838700"/>
              <a:gd name="connsiteY30" fmla="*/ 1249679 h 1323975"/>
              <a:gd name="connsiteX31" fmla="*/ 4838700 w 4838700"/>
              <a:gd name="connsiteY31" fmla="*/ 1252995 h 1323975"/>
              <a:gd name="connsiteX32" fmla="*/ 4838700 w 4838700"/>
              <a:gd name="connsiteY32" fmla="*/ 1323975 h 1323975"/>
              <a:gd name="connsiteX33" fmla="*/ 0 w 4838700"/>
              <a:gd name="connsiteY33"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38700" h="1323975">
                <a:moveTo>
                  <a:pt x="0" y="0"/>
                </a:moveTo>
                <a:lnTo>
                  <a:pt x="4838700" y="0"/>
                </a:lnTo>
                <a:lnTo>
                  <a:pt x="4838700" y="78123"/>
                </a:lnTo>
                <a:lnTo>
                  <a:pt x="4822272" y="81440"/>
                </a:lnTo>
                <a:cubicBezTo>
                  <a:pt x="4798341" y="91561"/>
                  <a:pt x="4781550" y="115257"/>
                  <a:pt x="4781550" y="142875"/>
                </a:cubicBezTo>
                <a:cubicBezTo>
                  <a:pt x="4781550" y="170493"/>
                  <a:pt x="4798341" y="194189"/>
                  <a:pt x="4822272" y="204311"/>
                </a:cubicBezTo>
                <a:lnTo>
                  <a:pt x="4838700" y="207627"/>
                </a:lnTo>
                <a:lnTo>
                  <a:pt x="4838700" y="287197"/>
                </a:lnTo>
                <a:lnTo>
                  <a:pt x="4822272" y="290514"/>
                </a:lnTo>
                <a:cubicBezTo>
                  <a:pt x="4798341" y="300635"/>
                  <a:pt x="4781550" y="324331"/>
                  <a:pt x="4781550" y="351949"/>
                </a:cubicBezTo>
                <a:cubicBezTo>
                  <a:pt x="4781550" y="379567"/>
                  <a:pt x="4798341" y="403263"/>
                  <a:pt x="4822272" y="413385"/>
                </a:cubicBezTo>
                <a:lnTo>
                  <a:pt x="4838700" y="416701"/>
                </a:lnTo>
                <a:lnTo>
                  <a:pt x="4838700" y="496271"/>
                </a:lnTo>
                <a:lnTo>
                  <a:pt x="4822272" y="499588"/>
                </a:lnTo>
                <a:cubicBezTo>
                  <a:pt x="4798341" y="509709"/>
                  <a:pt x="4781550" y="533405"/>
                  <a:pt x="4781550" y="561023"/>
                </a:cubicBezTo>
                <a:cubicBezTo>
                  <a:pt x="4781550" y="588641"/>
                  <a:pt x="4798341" y="612337"/>
                  <a:pt x="4822272" y="622459"/>
                </a:cubicBezTo>
                <a:lnTo>
                  <a:pt x="4838700" y="625775"/>
                </a:lnTo>
                <a:lnTo>
                  <a:pt x="4838700" y="705345"/>
                </a:lnTo>
                <a:lnTo>
                  <a:pt x="4822272" y="708662"/>
                </a:lnTo>
                <a:cubicBezTo>
                  <a:pt x="4798341" y="718783"/>
                  <a:pt x="4781550" y="742479"/>
                  <a:pt x="4781550" y="770097"/>
                </a:cubicBezTo>
                <a:cubicBezTo>
                  <a:pt x="4781550" y="797715"/>
                  <a:pt x="4798341" y="821411"/>
                  <a:pt x="4822272" y="831533"/>
                </a:cubicBezTo>
                <a:lnTo>
                  <a:pt x="4838700" y="834849"/>
                </a:lnTo>
                <a:lnTo>
                  <a:pt x="4838700" y="914419"/>
                </a:lnTo>
                <a:lnTo>
                  <a:pt x="4822272" y="917736"/>
                </a:lnTo>
                <a:cubicBezTo>
                  <a:pt x="4798341" y="927857"/>
                  <a:pt x="4781550" y="951553"/>
                  <a:pt x="4781550" y="979171"/>
                </a:cubicBezTo>
                <a:cubicBezTo>
                  <a:pt x="4781550" y="1006789"/>
                  <a:pt x="4798341" y="1030485"/>
                  <a:pt x="4822272" y="1040607"/>
                </a:cubicBezTo>
                <a:lnTo>
                  <a:pt x="4838700" y="1043923"/>
                </a:lnTo>
                <a:lnTo>
                  <a:pt x="4838700" y="1123491"/>
                </a:lnTo>
                <a:lnTo>
                  <a:pt x="4822272" y="1126808"/>
                </a:lnTo>
                <a:cubicBezTo>
                  <a:pt x="4798341" y="1136929"/>
                  <a:pt x="4781550" y="1160625"/>
                  <a:pt x="4781550" y="1188243"/>
                </a:cubicBezTo>
                <a:cubicBezTo>
                  <a:pt x="4781550" y="1215861"/>
                  <a:pt x="4798341" y="1239557"/>
                  <a:pt x="4822272" y="1249679"/>
                </a:cubicBezTo>
                <a:lnTo>
                  <a:pt x="4838700" y="1252995"/>
                </a:lnTo>
                <a:lnTo>
                  <a:pt x="4838700" y="1323975"/>
                </a:lnTo>
                <a:lnTo>
                  <a:pt x="0" y="1323975"/>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1" y="3776522"/>
            <a:ext cx="3378994" cy="645319"/>
          </a:xfrm>
          <a:prstGeom prst="rect">
            <a:avLst/>
          </a:prstGeom>
          <a:noFill/>
          <a:ln w="174625" cap="sq" cmpd="thinThick">
            <a:noFill/>
            <a:miter lim="800000"/>
          </a:ln>
        </p:spPr>
        <p:txBody>
          <a:bodyPr spcFirstLastPara="1" vert="horz" lIns="91440" tIns="45720" rIns="91440" bIns="45720" rtlCol="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r">
              <a:lnSpc>
                <a:spcPct val="90000"/>
              </a:lnSpc>
              <a:spcBef>
                <a:spcPct val="0"/>
              </a:spcBef>
              <a:spcAft>
                <a:spcPts val="600"/>
              </a:spcAft>
            </a:pPr>
            <a:r>
              <a:rPr lang="en-US" sz="2400" i="1" kern="1200" dirty="0">
                <a:latin typeface="Dank Mono" pitchFamily="49" charset="77"/>
                <a:ea typeface="+mj-ea"/>
                <a:cs typeface="+mj-cs"/>
              </a:rPr>
              <a:t>Definition of Done</a:t>
            </a:r>
          </a:p>
        </p:txBody>
      </p:sp>
      <p:cxnSp>
        <p:nvCxnSpPr>
          <p:cNvPr id="73" name="Straight Connector 72">
            <a:extLst>
              <a:ext uri="{FF2B5EF4-FFF2-40B4-BE49-F238E27FC236}">
                <a16:creationId xmlns:a16="http://schemas.microsoft.com/office/drawing/2014/main" id="{B63CF8AD-BB19-4F90-BDE5-B3B3F56F4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3657600"/>
            <a:ext cx="3593591" cy="2381"/>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24E62CA-FAA3-4628-AEF3-5033C77149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4476750"/>
            <a:ext cx="3593591" cy="2381"/>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8164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151 BEST Thinking Man Statue IMAGES, STOCK PHOTOS &amp;amp; VECTORS | Adobe Stock">
            <a:extLst>
              <a:ext uri="{FF2B5EF4-FFF2-40B4-BE49-F238E27FC236}">
                <a16:creationId xmlns:a16="http://schemas.microsoft.com/office/drawing/2014/main" id="{908AC920-8CDE-7D4A-B0CE-40122C34B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23297" b="-2"/>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i="1" kern="1200" dirty="0">
                <a:solidFill>
                  <a:schemeClr val="tx1"/>
                </a:solidFill>
                <a:latin typeface="Dank Mono" pitchFamily="49" charset="77"/>
                <a:ea typeface="+mj-ea"/>
                <a:cs typeface="+mj-cs"/>
              </a:rPr>
              <a:t>Why Are We Here?</a:t>
            </a:r>
            <a:endParaRPr lang="en-US" sz="4000" i="1"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Google Shape;105;p15"/>
          <p:cNvSpPr txBox="1">
            <a:spLocks noGrp="1"/>
          </p:cNvSpPr>
          <p:nvPr>
            <p:ph type="sldNum" idx="12"/>
          </p:nvPr>
        </p:nvSpPr>
        <p:spPr>
          <a:xfrm>
            <a:off x="82194" y="4815393"/>
            <a:ext cx="2057400" cy="273844"/>
          </a:xfrm>
          <a:prstGeom prst="rect">
            <a:avLst/>
          </a:prstGeom>
        </p:spPr>
        <p:txBody>
          <a:bodyPr spcFirstLastPara="1" vert="horz" lIns="91440" tIns="45720" rIns="91440" bIns="45720" rtlCol="0" anchor="b" anchorCtr="0">
            <a:normAutofit/>
          </a:bodyPr>
          <a:lstStyle/>
          <a:p>
            <a:pPr>
              <a:lnSpc>
                <a:spcPct val="90000"/>
              </a:lnSpc>
              <a:spcAft>
                <a:spcPts val="600"/>
              </a:spcAft>
              <a:buClrTx/>
              <a:defRPr/>
            </a:pPr>
            <a:fld id="{00000000-1234-1234-1234-123412341234}" type="slidenum">
              <a:rPr lang="en-US" sz="700" kern="1200">
                <a:solidFill>
                  <a:schemeClr val="tx1"/>
                </a:solidFill>
                <a:ea typeface="+mn-ea"/>
                <a:cs typeface="+mn-cs"/>
              </a:rPr>
              <a:pPr>
                <a:lnSpc>
                  <a:spcPct val="90000"/>
                </a:lnSpc>
                <a:spcAft>
                  <a:spcPts val="600"/>
                </a:spcAft>
                <a:buClrTx/>
                <a:defRPr/>
              </a:pPr>
              <a:t>5</a:t>
            </a:fld>
            <a:endParaRPr lang="en-US" sz="700" kern="1200" dirty="0">
              <a:solidFill>
                <a:schemeClr val="tx1"/>
              </a:solidFill>
              <a:ea typeface="+mn-ea"/>
              <a:cs typeface="+mn-cs"/>
            </a:endParaRPr>
          </a:p>
        </p:txBody>
      </p:sp>
      <p:pic>
        <p:nvPicPr>
          <p:cNvPr id="16" name="Picture 15">
            <a:extLst>
              <a:ext uri="{FF2B5EF4-FFF2-40B4-BE49-F238E27FC236}">
                <a16:creationId xmlns:a16="http://schemas.microsoft.com/office/drawing/2014/main" id="{8EB12AA0-386B-2B45-8555-8C1D1C1FE5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2"/>
                                        </p:tgtEl>
                                        <p:attrNameLst>
                                          <p:attrName>style.visibility</p:attrName>
                                        </p:attrNameLst>
                                      </p:cBhvr>
                                      <p:to>
                                        <p:strVal val="visible"/>
                                      </p:to>
                                    </p:set>
                                    <p:animEffect transition="in" filter="fade">
                                      <p:cBhvr>
                                        <p:cTn id="7" dur="7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5298" name="Picture 2" descr="Pause to Increase Resilience in the Workplace | LifeLabs Learning">
            <a:extLst>
              <a:ext uri="{FF2B5EF4-FFF2-40B4-BE49-F238E27FC236}">
                <a16:creationId xmlns:a16="http://schemas.microsoft.com/office/drawing/2014/main" id="{AF0EB647-6BEB-9840-BFE1-0C9071644B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1" r="4860" b="1"/>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598374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274" name="Picture 2" descr="Create meme &amp;quot;the hangover calculate, meme calculates, The hangover&amp;quot; -  Pictures - Meme-arsenal.com">
            <a:extLst>
              <a:ext uri="{FF2B5EF4-FFF2-40B4-BE49-F238E27FC236}">
                <a16:creationId xmlns:a16="http://schemas.microsoft.com/office/drawing/2014/main" id="{86011D90-B9F6-E448-9BA1-C48C443FC2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302" name="Google Shape;302;p42"/>
          <p:cNvSpPr txBox="1">
            <a:spLocks noGrp="1"/>
          </p:cNvSpPr>
          <p:nvPr>
            <p:ph type="title"/>
          </p:nvPr>
        </p:nvSpPr>
        <p:spPr>
          <a:xfrm>
            <a:off x="449863" y="3925740"/>
            <a:ext cx="5198489" cy="56416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1700" kern="1200">
                <a:solidFill>
                  <a:schemeClr val="tx1">
                    <a:lumMod val="85000"/>
                    <a:lumOff val="15000"/>
                  </a:schemeClr>
                </a:solidFill>
                <a:latin typeface="+mj-lt"/>
                <a:ea typeface="+mj-ea"/>
                <a:cs typeface="+mj-cs"/>
              </a:rPr>
              <a:t>WALKTHROUGH A</a:t>
            </a:r>
          </a:p>
          <a:p>
            <a:pPr marL="0" lvl="0" indent="0" algn="l">
              <a:lnSpc>
                <a:spcPct val="90000"/>
              </a:lnSpc>
              <a:spcBef>
                <a:spcPct val="0"/>
              </a:spcBef>
              <a:spcAft>
                <a:spcPts val="0"/>
              </a:spcAft>
            </a:pPr>
            <a:r>
              <a:rPr lang="en-US" sz="1700" kern="1200">
                <a:solidFill>
                  <a:schemeClr val="tx1">
                    <a:lumMod val="85000"/>
                    <a:lumOff val="15000"/>
                  </a:schemeClr>
                </a:solidFill>
                <a:latin typeface="+mj-lt"/>
                <a:ea typeface="+mj-ea"/>
                <a:cs typeface="+mj-cs"/>
              </a:rPr>
              <a:t>CALCULATED ELEMENT SCENARIO</a:t>
            </a:r>
          </a:p>
        </p:txBody>
      </p:sp>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085721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2"/>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Class A</a:t>
            </a:r>
          </a:p>
          <a:p>
            <a:pPr marL="0" lvl="0" indent="0" algn="ctr" rtl="0">
              <a:spcBef>
                <a:spcPts val="0"/>
              </a:spcBef>
              <a:spcAft>
                <a:spcPts val="0"/>
              </a:spcAft>
              <a:buNone/>
            </a:pPr>
            <a:r>
              <a:rPr lang="en-US" dirty="0"/>
              <a:t>CALCULATED ELEMENT SCENARIO</a:t>
            </a:r>
          </a:p>
        </p:txBody>
      </p:sp>
      <p:sp>
        <p:nvSpPr>
          <p:cNvPr id="304" name="Google Shape;304;p42"/>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smtClean="0"/>
              <a:t>52</a:t>
            </a:fld>
            <a:endParaRPr lang="en-US"/>
          </a:p>
        </p:txBody>
      </p:sp>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3"/>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506012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603504" y="3288799"/>
            <a:ext cx="8021177" cy="98823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6000" kern="1200" dirty="0">
                <a:solidFill>
                  <a:schemeClr val="tx1"/>
                </a:solidFill>
                <a:latin typeface="Dank Mono" pitchFamily="49" charset="77"/>
                <a:ea typeface="+mj-ea"/>
                <a:cs typeface="+mj-cs"/>
              </a:rPr>
              <a:t>LET’S REVIEW!</a:t>
            </a:r>
          </a:p>
        </p:txBody>
      </p:sp>
      <p:pic>
        <p:nvPicPr>
          <p:cNvPr id="39938" name="Picture 2" descr="Diagnosing Web Pages with Inspect - Ask Leo!">
            <a:extLst>
              <a:ext uri="{FF2B5EF4-FFF2-40B4-BE49-F238E27FC236}">
                <a16:creationId xmlns:a16="http://schemas.microsoft.com/office/drawing/2014/main" id="{6B583D9C-1D8B-F743-9630-FD5AACC587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60" b="9365"/>
          <a:stretch/>
        </p:blipFill>
        <p:spPr bwMode="auto">
          <a:xfrm>
            <a:off x="20" y="10"/>
            <a:ext cx="9143980" cy="3181591"/>
          </a:xfrm>
          <a:prstGeom prst="rect">
            <a:avLst/>
          </a:prstGeom>
          <a:noFill/>
          <a:extLst>
            <a:ext uri="{909E8E84-426E-40DD-AFC4-6F175D3DCCD1}">
              <a14:hiddenFill xmlns:a14="http://schemas.microsoft.com/office/drawing/2010/main">
                <a:solidFill>
                  <a:srgbClr val="FFFFFF"/>
                </a:solidFill>
              </a14:hiddenFill>
            </a:ext>
          </a:extLst>
        </p:spPr>
      </p:pic>
      <p:sp>
        <p:nvSpPr>
          <p:cNvPr id="297" name="Google Shape;297;p41"/>
          <p:cNvSpPr txBox="1">
            <a:spLocks noGrp="1"/>
          </p:cNvSpPr>
          <p:nvPr>
            <p:ph type="sldNum" idx="12"/>
          </p:nvPr>
        </p:nvSpPr>
        <p:spPr>
          <a:xfrm>
            <a:off x="8054502" y="4767262"/>
            <a:ext cx="460848"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53</a:t>
            </a:fld>
            <a:endParaRPr lang="en-US" sz="700" kern="1200">
              <a:solidFill>
                <a:schemeClr val="tx1"/>
              </a:solidFill>
              <a:ea typeface="+mn-ea"/>
              <a:cs typeface="+mn-cs"/>
            </a:endParaRPr>
          </a:p>
        </p:txBody>
      </p:sp>
      <p:pic>
        <p:nvPicPr>
          <p:cNvPr id="13" name="Picture 12">
            <a:extLst>
              <a:ext uri="{FF2B5EF4-FFF2-40B4-BE49-F238E27FC236}">
                <a16:creationId xmlns:a16="http://schemas.microsoft.com/office/drawing/2014/main" id="{D608EC4E-4B21-ED4D-84BC-20B76578687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5633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23556" name="Picture 4" descr="The Best Time of Day to Take a Break from Work">
            <a:extLst>
              <a:ext uri="{FF2B5EF4-FFF2-40B4-BE49-F238E27FC236}">
                <a16:creationId xmlns:a16="http://schemas.microsoft.com/office/drawing/2014/main" id="{2CB7B1BB-9324-8D43-A968-360468E5B1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4" r="-1" b="-1"/>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1305482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3"/>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 SCENARIO</a:t>
            </a:r>
            <a:endParaRPr/>
          </a:p>
          <a:p>
            <a:pPr marL="0" lvl="0" indent="0" algn="ctr" rtl="0">
              <a:spcBef>
                <a:spcPts val="0"/>
              </a:spcBef>
              <a:spcAft>
                <a:spcPts val="0"/>
              </a:spcAft>
              <a:buNone/>
            </a:pPr>
            <a:r>
              <a:rPr lang="en-US"/>
              <a:t>THAT USES A DATA TABLE</a:t>
            </a:r>
            <a:endParaRPr/>
          </a:p>
        </p:txBody>
      </p:sp>
      <p:pic>
        <p:nvPicPr>
          <p:cNvPr id="5" name="Picture 4">
            <a:extLst>
              <a:ext uri="{FF2B5EF4-FFF2-40B4-BE49-F238E27FC236}">
                <a16:creationId xmlns:a16="http://schemas.microsoft.com/office/drawing/2014/main" id="{05CA78F7-9EA6-744A-87D3-EA5B7995F4C3}"/>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DO THE NEXT SCENARIO</a:t>
            </a:r>
            <a:endParaRPr/>
          </a:p>
          <a:p>
            <a:pPr marL="0" lvl="0" indent="0" algn="ctr" rtl="0">
              <a:spcBef>
                <a:spcPts val="0"/>
              </a:spcBef>
              <a:spcAft>
                <a:spcPts val="0"/>
              </a:spcAft>
              <a:buClr>
                <a:schemeClr val="dk1"/>
              </a:buClr>
              <a:buSzPts val="1100"/>
              <a:buFont typeface="Arial"/>
              <a:buNone/>
            </a:pPr>
            <a:r>
              <a:rPr lang="en-US" sz="3000">
                <a:solidFill>
                  <a:schemeClr val="lt1"/>
                </a:solidFill>
              </a:rPr>
              <a:t>(adopt_puppies.feature Scenario #8)</a:t>
            </a:r>
            <a:endParaRPr/>
          </a:p>
        </p:txBody>
      </p:sp>
      <p:pic>
        <p:nvPicPr>
          <p:cNvPr id="5" name="Picture 4">
            <a:extLst>
              <a:ext uri="{FF2B5EF4-FFF2-40B4-BE49-F238E27FC236}">
                <a16:creationId xmlns:a16="http://schemas.microsoft.com/office/drawing/2014/main" id="{AEC2E3A9-74F7-4A41-89DA-CB3F0CACCD43}"/>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5"/>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5" name="Picture 4">
            <a:extLst>
              <a:ext uri="{FF2B5EF4-FFF2-40B4-BE49-F238E27FC236}">
                <a16:creationId xmlns:a16="http://schemas.microsoft.com/office/drawing/2014/main" id="{94ED903C-D1DE-A141-9775-4F2EB883A31E}"/>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23556" name="Picture 4" descr="The Best Time of Day to Take a Break from Work">
            <a:extLst>
              <a:ext uri="{FF2B5EF4-FFF2-40B4-BE49-F238E27FC236}">
                <a16:creationId xmlns:a16="http://schemas.microsoft.com/office/drawing/2014/main" id="{2CB7B1BB-9324-8D43-A968-360468E5B1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4" r="-1" b="-1"/>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3629796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9"/>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 SCENARIO</a:t>
            </a:r>
            <a:endParaRPr/>
          </a:p>
          <a:p>
            <a:pPr marL="0" lvl="0" indent="0" algn="ctr" rtl="0">
              <a:spcBef>
                <a:spcPts val="0"/>
              </a:spcBef>
              <a:spcAft>
                <a:spcPts val="0"/>
              </a:spcAft>
              <a:buNone/>
            </a:pPr>
            <a:r>
              <a:rPr lang="en-US"/>
              <a:t>THAT USES AN OUTLINE</a:t>
            </a:r>
            <a:endParaRPr/>
          </a:p>
        </p:txBody>
      </p:sp>
      <p:pic>
        <p:nvPicPr>
          <p:cNvPr id="5" name="Picture 4">
            <a:extLst>
              <a:ext uri="{FF2B5EF4-FFF2-40B4-BE49-F238E27FC236}">
                <a16:creationId xmlns:a16="http://schemas.microsoft.com/office/drawing/2014/main" id="{48F3E1A0-CB74-FC47-8C0C-D48D7D28395F}"/>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ow to Write Perfect Paid Social Media Marketing Objectives (With Examples)">
            <a:extLst>
              <a:ext uri="{FF2B5EF4-FFF2-40B4-BE49-F238E27FC236}">
                <a16:creationId xmlns:a16="http://schemas.microsoft.com/office/drawing/2014/main" id="{666EEE0B-F93F-B949-87F4-B7322D5359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31045" b="-1"/>
          <a:stretch/>
        </p:blipFill>
        <p:spPr bwMode="auto">
          <a:xfrm>
            <a:off x="2641851" y="10"/>
            <a:ext cx="6502149" cy="5143490"/>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278320" y="870966"/>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143" name="Rectangle 14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5" name="Rectangle 14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Google Shape;104;p15"/>
          <p:cNvSpPr txBox="1"/>
          <p:nvPr/>
        </p:nvSpPr>
        <p:spPr>
          <a:xfrm>
            <a:off x="0" y="2038540"/>
            <a:ext cx="4854388"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
        <p:nvSpPr>
          <p:cNvPr id="105" name="Google Shape;105;p15"/>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6</a:t>
            </a:fld>
            <a:endParaRPr lang="en-US" sz="700" kern="1200">
              <a:solidFill>
                <a:schemeClr val="tx1"/>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28644049"/>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0"/>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DO THE NEXT SCENARIO</a:t>
            </a:r>
            <a:endParaRPr/>
          </a:p>
          <a:p>
            <a:pPr marL="0" lvl="0" indent="0" algn="ctr" rtl="0">
              <a:spcBef>
                <a:spcPts val="0"/>
              </a:spcBef>
              <a:spcAft>
                <a:spcPts val="0"/>
              </a:spcAft>
              <a:buNone/>
            </a:pPr>
            <a:r>
              <a:rPr lang="en-US" sz="3000"/>
              <a:t>(adopt_puppies.feature Scenario #9)</a:t>
            </a:r>
            <a:endParaRPr sz="3000"/>
          </a:p>
        </p:txBody>
      </p:sp>
      <p:pic>
        <p:nvPicPr>
          <p:cNvPr id="5" name="Picture 4">
            <a:extLst>
              <a:ext uri="{FF2B5EF4-FFF2-40B4-BE49-F238E27FC236}">
                <a16:creationId xmlns:a16="http://schemas.microsoft.com/office/drawing/2014/main" id="{D40F1A2D-BD82-D04E-A854-4BC931989826}"/>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1"/>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5" name="Picture 4">
            <a:extLst>
              <a:ext uri="{FF2B5EF4-FFF2-40B4-BE49-F238E27FC236}">
                <a16:creationId xmlns:a16="http://schemas.microsoft.com/office/drawing/2014/main" id="{0B7CC560-3D3A-EA49-A562-83721EDA49E8}"/>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23556" name="Picture 4" descr="The Best Time of Day to Take a Break from Work">
            <a:extLst>
              <a:ext uri="{FF2B5EF4-FFF2-40B4-BE49-F238E27FC236}">
                <a16:creationId xmlns:a16="http://schemas.microsoft.com/office/drawing/2014/main" id="{2CB7B1BB-9324-8D43-A968-360468E5B1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4" r="-1" b="-1"/>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8816617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2"/>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 SCENARIO</a:t>
            </a:r>
            <a:endParaRPr/>
          </a:p>
          <a:p>
            <a:pPr marL="0" lvl="0" indent="0" algn="ctr" rtl="0">
              <a:spcBef>
                <a:spcPts val="0"/>
              </a:spcBef>
              <a:spcAft>
                <a:spcPts val="0"/>
              </a:spcAft>
              <a:buNone/>
            </a:pPr>
            <a:r>
              <a:rPr lang="en-US"/>
              <a:t>THAT USES A BACKGROUND</a:t>
            </a:r>
            <a:endParaRPr/>
          </a:p>
        </p:txBody>
      </p:sp>
      <p:pic>
        <p:nvPicPr>
          <p:cNvPr id="5" name="Picture 4">
            <a:extLst>
              <a:ext uri="{FF2B5EF4-FFF2-40B4-BE49-F238E27FC236}">
                <a16:creationId xmlns:a16="http://schemas.microsoft.com/office/drawing/2014/main" id="{0C77A111-785D-E24A-BCC5-DC8362120298}"/>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3"/>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DO THE NEXT SCENARIO</a:t>
            </a:r>
            <a:endParaRPr/>
          </a:p>
        </p:txBody>
      </p:sp>
      <p:pic>
        <p:nvPicPr>
          <p:cNvPr id="5" name="Picture 4">
            <a:extLst>
              <a:ext uri="{FF2B5EF4-FFF2-40B4-BE49-F238E27FC236}">
                <a16:creationId xmlns:a16="http://schemas.microsoft.com/office/drawing/2014/main" id="{3C26B743-8123-CF4B-ADB3-E4A8C98CCE33}"/>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4"/>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5" name="Picture 4">
            <a:extLst>
              <a:ext uri="{FF2B5EF4-FFF2-40B4-BE49-F238E27FC236}">
                <a16:creationId xmlns:a16="http://schemas.microsoft.com/office/drawing/2014/main" id="{42917E10-C9D9-CA4E-ACE9-F5C95B6F1BE1}"/>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5"/>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15 MIN BIO BREAK!</a:t>
            </a:r>
            <a:endParaRPr/>
          </a:p>
        </p:txBody>
      </p:sp>
      <p:pic>
        <p:nvPicPr>
          <p:cNvPr id="5" name="Picture 4">
            <a:extLst>
              <a:ext uri="{FF2B5EF4-FFF2-40B4-BE49-F238E27FC236}">
                <a16:creationId xmlns:a16="http://schemas.microsoft.com/office/drawing/2014/main" id="{90484E6E-494A-4B42-84DC-1840183E831F}"/>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7"/>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PAGEOBJECT PATTERN</a:t>
            </a:r>
            <a:endParaRPr/>
          </a:p>
        </p:txBody>
      </p:sp>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WHICH IS BETTER IN STEP DEFINITIONS?</a:t>
            </a:r>
            <a:endParaRPr sz="3600" b="0" i="0" u="none" strike="noStrike" cap="none">
              <a:solidFill>
                <a:srgbClr val="3F3F3F"/>
              </a:solidFill>
              <a:latin typeface="Oswald"/>
              <a:ea typeface="Oswald"/>
              <a:cs typeface="Oswald"/>
              <a:sym typeface="Oswald"/>
            </a:endParaRPr>
          </a:p>
        </p:txBody>
      </p:sp>
      <p:sp>
        <p:nvSpPr>
          <p:cNvPr id="482" name="Google Shape;482;p66"/>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Clr>
                <a:srgbClr val="3F3F3F"/>
              </a:buClr>
              <a:buSzPts val="2400"/>
              <a:buFont typeface="Consolas"/>
              <a:buChar char="•"/>
            </a:pPr>
            <a:r>
              <a:rPr lang="en-US" sz="2400">
                <a:solidFill>
                  <a:srgbClr val="3F3F3F"/>
                </a:solidFill>
                <a:latin typeface="Consolas"/>
                <a:ea typeface="Consolas"/>
                <a:cs typeface="Consolas"/>
                <a:sym typeface="Consolas"/>
              </a:rPr>
              <a:t>@browser.text_field(id:’username’).text = ‘</a:t>
            </a:r>
            <a:r>
              <a:rPr lang="en-US" sz="2400" u="sng">
                <a:solidFill>
                  <a:schemeClr val="hlink"/>
                </a:solidFill>
                <a:latin typeface="Consolas"/>
                <a:ea typeface="Consolas"/>
                <a:cs typeface="Consolas"/>
                <a:sym typeface="Consolas"/>
                <a:hlinkClick r:id="rId3"/>
              </a:rPr>
              <a:t>joe@sixpack.com</a:t>
            </a:r>
            <a:r>
              <a:rPr lang="en-US" sz="2400">
                <a:solidFill>
                  <a:srgbClr val="3F3F3F"/>
                </a:solidFill>
                <a:latin typeface="Consolas"/>
                <a:ea typeface="Consolas"/>
                <a:cs typeface="Consolas"/>
                <a:sym typeface="Consolas"/>
              </a:rPr>
              <a:t>’</a:t>
            </a:r>
            <a:br>
              <a:rPr lang="en-US" sz="2400">
                <a:solidFill>
                  <a:srgbClr val="3F3F3F"/>
                </a:solidFill>
                <a:latin typeface="Consolas"/>
                <a:ea typeface="Consolas"/>
                <a:cs typeface="Consolas"/>
                <a:sym typeface="Consolas"/>
              </a:rPr>
            </a:br>
            <a:r>
              <a:rPr lang="en-US" sz="2400">
                <a:solidFill>
                  <a:srgbClr val="3F3F3F"/>
                </a:solidFill>
                <a:latin typeface="Consolas"/>
                <a:ea typeface="Consolas"/>
                <a:cs typeface="Consolas"/>
                <a:sym typeface="Consolas"/>
              </a:rPr>
              <a:t>@browser.text_field(id:’password’).text = ‘P@ssw0rd1!’</a:t>
            </a:r>
            <a:br>
              <a:rPr lang="en-US" sz="2400">
                <a:solidFill>
                  <a:srgbClr val="3F3F3F"/>
                </a:solidFill>
                <a:latin typeface="Consolas"/>
                <a:ea typeface="Consolas"/>
                <a:cs typeface="Consolas"/>
                <a:sym typeface="Consolas"/>
              </a:rPr>
            </a:br>
            <a:r>
              <a:rPr lang="en-US" sz="2400">
                <a:solidFill>
                  <a:srgbClr val="3F3F3F"/>
                </a:solidFill>
                <a:latin typeface="Consolas"/>
                <a:ea typeface="Consolas"/>
                <a:cs typeface="Consolas"/>
                <a:sym typeface="Consolas"/>
              </a:rPr>
              <a:t>@browser.input(id:’submit’).click</a:t>
            </a:r>
            <a:endParaRPr sz="2400">
              <a:solidFill>
                <a:srgbClr val="3F3F3F"/>
              </a:solidFill>
              <a:latin typeface="Consolas"/>
              <a:ea typeface="Consolas"/>
              <a:cs typeface="Consolas"/>
              <a:sym typeface="Consolas"/>
            </a:endParaRPr>
          </a:p>
          <a:p>
            <a:pPr marL="0" lvl="0" indent="0" algn="l" rtl="0">
              <a:spcBef>
                <a:spcPts val="0"/>
              </a:spcBef>
              <a:spcAft>
                <a:spcPts val="0"/>
              </a:spcAft>
              <a:buNone/>
            </a:pPr>
            <a:r>
              <a:rPr lang="en-US" sz="2400" b="1">
                <a:solidFill>
                  <a:srgbClr val="3F3F3F"/>
                </a:solidFill>
                <a:latin typeface="Consolas"/>
                <a:ea typeface="Consolas"/>
                <a:cs typeface="Consolas"/>
                <a:sym typeface="Consolas"/>
              </a:rPr>
              <a:t>OR</a:t>
            </a:r>
            <a:endParaRPr sz="2400" b="1">
              <a:solidFill>
                <a:srgbClr val="3F3F3F"/>
              </a:solidFill>
              <a:latin typeface="Consolas"/>
              <a:ea typeface="Consolas"/>
              <a:cs typeface="Consolas"/>
              <a:sym typeface="Consolas"/>
            </a:endParaRPr>
          </a:p>
          <a:p>
            <a:pPr marL="457200" lvl="0" indent="-406400" algn="l" rtl="0">
              <a:spcBef>
                <a:spcPts val="0"/>
              </a:spcBef>
              <a:spcAft>
                <a:spcPts val="0"/>
              </a:spcAft>
              <a:buClr>
                <a:srgbClr val="3F3F3F"/>
              </a:buClr>
              <a:buSzPts val="2400"/>
              <a:buFont typeface="Consolas"/>
              <a:buChar char="•"/>
            </a:pPr>
            <a:r>
              <a:rPr lang="en-US" sz="2400">
                <a:solidFill>
                  <a:srgbClr val="3F3F3F"/>
                </a:solidFill>
                <a:latin typeface="Consolas"/>
                <a:ea typeface="Consolas"/>
                <a:cs typeface="Consolas"/>
                <a:sym typeface="Consolas"/>
              </a:rPr>
              <a:t>loginPage.login_with(‘</a:t>
            </a:r>
            <a:r>
              <a:rPr lang="en-US" sz="2400" u="sng">
                <a:solidFill>
                  <a:schemeClr val="hlink"/>
                </a:solidFill>
                <a:latin typeface="Consolas"/>
                <a:ea typeface="Consolas"/>
                <a:cs typeface="Consolas"/>
                <a:sym typeface="Consolas"/>
                <a:hlinkClick r:id="rId3"/>
              </a:rPr>
              <a:t>joe@sixpack.com</a:t>
            </a:r>
            <a:r>
              <a:rPr lang="en-US" sz="2400">
                <a:solidFill>
                  <a:srgbClr val="3F3F3F"/>
                </a:solidFill>
                <a:latin typeface="Consolas"/>
                <a:ea typeface="Consolas"/>
                <a:cs typeface="Consolas"/>
                <a:sym typeface="Consolas"/>
              </a:rPr>
              <a:t>’, ‘P@ssw0rd1!’)</a:t>
            </a:r>
            <a:endParaRPr sz="2400">
              <a:solidFill>
                <a:srgbClr val="3F3F3F"/>
              </a:solidFill>
              <a:latin typeface="Consolas"/>
              <a:ea typeface="Consolas"/>
              <a:cs typeface="Consolas"/>
              <a:sym typeface="Consolas"/>
            </a:endParaRPr>
          </a:p>
        </p:txBody>
      </p:sp>
      <p:pic>
        <p:nvPicPr>
          <p:cNvPr id="6" name="Picture 5">
            <a:extLst>
              <a:ext uri="{FF2B5EF4-FFF2-40B4-BE49-F238E27FC236}">
                <a16:creationId xmlns:a16="http://schemas.microsoft.com/office/drawing/2014/main" id="{D59F06DF-8FF3-7248-ACCB-9BCD59AC386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PAGEOBJECT</a:t>
            </a:r>
            <a:endParaRPr sz="3600" b="0" i="0" u="none" strike="noStrike" cap="none">
              <a:solidFill>
                <a:srgbClr val="3F3F3F"/>
              </a:solidFill>
              <a:latin typeface="Oswald"/>
              <a:ea typeface="Oswald"/>
              <a:cs typeface="Oswald"/>
              <a:sym typeface="Oswald"/>
            </a:endParaRPr>
          </a:p>
        </p:txBody>
      </p:sp>
      <p:sp>
        <p:nvSpPr>
          <p:cNvPr id="497" name="Google Shape;497;p68"/>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Pattern that represents HTML pages as objects</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Encapsulate functionality of a page</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One place to change if HTML structure changes</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Expose page functionality as services</a:t>
            </a:r>
            <a:endParaRPr sz="3200">
              <a:solidFill>
                <a:srgbClr val="3F3F3F"/>
              </a:solidFill>
              <a:latin typeface="Helvetica Neue"/>
              <a:ea typeface="Helvetica Neue"/>
              <a:cs typeface="Helvetica Neue"/>
              <a:sym typeface="Helvetica Neue"/>
            </a:endParaRPr>
          </a:p>
        </p:txBody>
      </p:sp>
      <p:pic>
        <p:nvPicPr>
          <p:cNvPr id="6" name="Picture 5">
            <a:extLst>
              <a:ext uri="{FF2B5EF4-FFF2-40B4-BE49-F238E27FC236}">
                <a16:creationId xmlns:a16="http://schemas.microsoft.com/office/drawing/2014/main" id="{21677EAA-79D4-D145-8CEB-8455FA1B88BF}"/>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10 Ways to Deliver Consistently Great Customer Service">
            <a:extLst>
              <a:ext uri="{FF2B5EF4-FFF2-40B4-BE49-F238E27FC236}">
                <a16:creationId xmlns:a16="http://schemas.microsoft.com/office/drawing/2014/main" id="{BB9B7B62-2AB0-BC4B-9C2C-72D332805B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62" t="5750" r="1062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Google Shape;117;p17"/>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6000" kern="1200">
                <a:solidFill>
                  <a:schemeClr val="tx1"/>
                </a:solidFill>
                <a:latin typeface="Dank Mono" pitchFamily="49" charset="77"/>
                <a:ea typeface="+mj-ea"/>
                <a:cs typeface="+mj-cs"/>
              </a:rPr>
              <a:t>ATDD</a:t>
            </a:r>
            <a:endParaRPr lang="en-US" sz="6000" b="0" i="0"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Google Shape;120;p17"/>
          <p:cNvSpPr txBox="1">
            <a:spLocks noGrp="1"/>
          </p:cNvSpPr>
          <p:nvPr>
            <p:ph type="sldNum" idx="12"/>
          </p:nvPr>
        </p:nvSpPr>
        <p:spPr>
          <a:xfrm>
            <a:off x="6728114"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7</a:t>
            </a:fld>
            <a:endParaRPr lang="en-US" sz="700" kern="1200">
              <a:solidFill>
                <a:schemeClr val="tx1"/>
              </a:solidFill>
              <a:ea typeface="+mn-ea"/>
              <a:cs typeface="+mn-cs"/>
            </a:endParaRPr>
          </a:p>
        </p:txBody>
      </p:sp>
      <p:pic>
        <p:nvPicPr>
          <p:cNvPr id="11" name="Picture 10">
            <a:extLst>
              <a:ext uri="{FF2B5EF4-FFF2-40B4-BE49-F238E27FC236}">
                <a16:creationId xmlns:a16="http://schemas.microsoft.com/office/drawing/2014/main" id="{A4C6935F-F08C-AF45-994F-399A23BCD1FC}"/>
              </a:ext>
            </a:extLst>
          </p:cNvPr>
          <p:cNvPicPr>
            <a:picLocks noChangeAspect="1"/>
          </p:cNvPicPr>
          <p:nvPr/>
        </p:nvPicPr>
        <p:blipFill>
          <a:blip r:embed="rId4"/>
          <a:stretch>
            <a:fillRect/>
          </a:stretch>
        </p:blipFill>
        <p:spPr>
          <a:xfrm>
            <a:off x="8314683" y="4725619"/>
            <a:ext cx="829315" cy="408075"/>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17"/>
                                        </p:tgtEl>
                                        <p:attrNameLst>
                                          <p:attrName>style.visibility</p:attrName>
                                        </p:attrNameLst>
                                      </p:cBhvr>
                                      <p:to>
                                        <p:strVal val="visible"/>
                                      </p:to>
                                    </p:set>
                                    <p:animEffect transition="in" filter="fade">
                                      <p:cBhvr>
                                        <p:cTn id="7" dur="7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PAGEOBJECT - SERVICES</a:t>
            </a:r>
            <a:endParaRPr sz="3600" b="0" i="0" u="none" strike="noStrike" cap="none">
              <a:solidFill>
                <a:srgbClr val="3F3F3F"/>
              </a:solidFill>
              <a:latin typeface="Oswald"/>
              <a:ea typeface="Oswald"/>
              <a:cs typeface="Oswald"/>
              <a:sym typeface="Oswald"/>
            </a:endParaRPr>
          </a:p>
        </p:txBody>
      </p:sp>
      <p:sp>
        <p:nvSpPr>
          <p:cNvPr id="505" name="Google Shape;505;p69"/>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Class properties could return strings for dynamic text in page, contents of tables, etc</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Class methods allow you to take action on the page, and could return new PageObjects, booleans, etc.</a:t>
            </a:r>
            <a:endParaRPr sz="3200">
              <a:solidFill>
                <a:srgbClr val="3F3F3F"/>
              </a:solidFill>
              <a:latin typeface="Helvetica Neue"/>
              <a:ea typeface="Helvetica Neue"/>
              <a:cs typeface="Helvetica Neue"/>
              <a:sym typeface="Helvetica Neue"/>
            </a:endParaRPr>
          </a:p>
        </p:txBody>
      </p:sp>
      <p:pic>
        <p:nvPicPr>
          <p:cNvPr id="6" name="Picture 5">
            <a:extLst>
              <a:ext uri="{FF2B5EF4-FFF2-40B4-BE49-F238E27FC236}">
                <a16:creationId xmlns:a16="http://schemas.microsoft.com/office/drawing/2014/main" id="{7840107C-9009-574A-87F4-EB3ADD504C01}"/>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PAGEOBJECT - SHARED SERVICES</a:t>
            </a:r>
            <a:endParaRPr sz="3600" b="0" i="0" u="none" strike="noStrike" cap="none">
              <a:solidFill>
                <a:srgbClr val="3F3F3F"/>
              </a:solidFill>
              <a:latin typeface="Oswald"/>
              <a:ea typeface="Oswald"/>
              <a:cs typeface="Oswald"/>
              <a:sym typeface="Oswald"/>
            </a:endParaRPr>
          </a:p>
        </p:txBody>
      </p:sp>
      <p:sp>
        <p:nvSpPr>
          <p:cNvPr id="513" name="Google Shape;513;p70"/>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Menus and other common controls can be modelled using modules or base classes</a:t>
            </a:r>
            <a:endParaRPr sz="3200">
              <a:solidFill>
                <a:srgbClr val="3F3F3F"/>
              </a:solidFill>
              <a:latin typeface="Helvetica Neue"/>
              <a:ea typeface="Helvetica Neue"/>
              <a:cs typeface="Helvetica Neue"/>
              <a:sym typeface="Helvetica Neue"/>
            </a:endParaRPr>
          </a:p>
        </p:txBody>
      </p:sp>
      <p:pic>
        <p:nvPicPr>
          <p:cNvPr id="6" name="Picture 5">
            <a:extLst>
              <a:ext uri="{FF2B5EF4-FFF2-40B4-BE49-F238E27FC236}">
                <a16:creationId xmlns:a16="http://schemas.microsoft.com/office/drawing/2014/main" id="{3EE707FE-1E05-FB4D-95E5-DF01E9672CFE}"/>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PAGEOBJECT - IMPLEMENTATIONS</a:t>
            </a:r>
            <a:endParaRPr sz="3600" b="0" i="0" u="none" strike="noStrike" cap="none">
              <a:solidFill>
                <a:srgbClr val="3F3F3F"/>
              </a:solidFill>
              <a:latin typeface="Oswald"/>
              <a:ea typeface="Oswald"/>
              <a:cs typeface="Oswald"/>
              <a:sym typeface="Oswald"/>
            </a:endParaRPr>
          </a:p>
        </p:txBody>
      </p:sp>
      <p:sp>
        <p:nvSpPr>
          <p:cNvPr id="521" name="Google Shape;521;p71"/>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Can build PageObjects with POROs</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Ruby has a few gems that help you implement the pattern</a:t>
            </a:r>
            <a:endParaRPr sz="3200">
              <a:solidFill>
                <a:srgbClr val="3F3F3F"/>
              </a:solidFill>
              <a:latin typeface="Helvetica Neue"/>
              <a:ea typeface="Helvetica Neue"/>
              <a:cs typeface="Helvetica Neue"/>
              <a:sym typeface="Helvetica Neue"/>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page-object</a:t>
            </a:r>
            <a:endParaRPr sz="3200">
              <a:solidFill>
                <a:srgbClr val="3F3F3F"/>
              </a:solidFill>
              <a:latin typeface="Helvetica Neue"/>
              <a:ea typeface="Helvetica Neue"/>
              <a:cs typeface="Helvetica Neue"/>
              <a:sym typeface="Helvetica Neue"/>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site_prism</a:t>
            </a:r>
            <a:endParaRPr sz="3200">
              <a:solidFill>
                <a:srgbClr val="3F3F3F"/>
              </a:solidFill>
              <a:latin typeface="Helvetica Neue"/>
              <a:ea typeface="Helvetica Neue"/>
              <a:cs typeface="Helvetica Neue"/>
              <a:sym typeface="Helvetica Neue"/>
            </a:endParaRPr>
          </a:p>
        </p:txBody>
      </p:sp>
      <p:pic>
        <p:nvPicPr>
          <p:cNvPr id="6" name="Picture 5">
            <a:extLst>
              <a:ext uri="{FF2B5EF4-FFF2-40B4-BE49-F238E27FC236}">
                <a16:creationId xmlns:a16="http://schemas.microsoft.com/office/drawing/2014/main" id="{42188DE3-99BD-AD42-8A16-59CE398E625A}"/>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5"/>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TEST FIXTURES, DATA MANAGEMENT,</a:t>
            </a:r>
            <a:endParaRPr/>
          </a:p>
          <a:p>
            <a:pPr marL="0" lvl="0" indent="0" algn="ctr" rtl="0">
              <a:spcBef>
                <a:spcPts val="0"/>
              </a:spcBef>
              <a:spcAft>
                <a:spcPts val="0"/>
              </a:spcAft>
              <a:buNone/>
            </a:pPr>
            <a:r>
              <a:rPr lang="en-US"/>
              <a:t>AND OTHER SUNDRIES</a:t>
            </a:r>
            <a:endParaRPr/>
          </a:p>
        </p:txBody>
      </p:sp>
      <p:pic>
        <p:nvPicPr>
          <p:cNvPr id="5" name="Picture 4">
            <a:extLst>
              <a:ext uri="{FF2B5EF4-FFF2-40B4-BE49-F238E27FC236}">
                <a16:creationId xmlns:a16="http://schemas.microsoft.com/office/drawing/2014/main" id="{F2EFAAB3-355B-BD49-BD37-E5AD82D2DFC9}"/>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7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HOW DO YOU MANAGE TEST DATA?</a:t>
            </a:r>
            <a:endParaRPr sz="3600" b="0" i="0" u="none" strike="noStrike" cap="none">
              <a:solidFill>
                <a:srgbClr val="3F3F3F"/>
              </a:solidFill>
              <a:latin typeface="Oswald"/>
              <a:ea typeface="Oswald"/>
              <a:cs typeface="Oswald"/>
              <a:sym typeface="Oswald"/>
            </a:endParaRPr>
          </a:p>
        </p:txBody>
      </p:sp>
      <p:sp>
        <p:nvSpPr>
          <p:cNvPr id="557" name="Google Shape;557;p76"/>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SQL scripts?</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Backups?</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Don’t do it at all?</a:t>
            </a:r>
            <a:endParaRPr sz="3200">
              <a:solidFill>
                <a:srgbClr val="3F3F3F"/>
              </a:solidFill>
              <a:latin typeface="Helvetica Neue"/>
              <a:ea typeface="Helvetica Neue"/>
              <a:cs typeface="Helvetica Neue"/>
              <a:sym typeface="Helvetica Neue"/>
            </a:endParaRPr>
          </a:p>
        </p:txBody>
      </p:sp>
      <p:pic>
        <p:nvPicPr>
          <p:cNvPr id="6" name="Picture 5">
            <a:extLst>
              <a:ext uri="{FF2B5EF4-FFF2-40B4-BE49-F238E27FC236}">
                <a16:creationId xmlns:a16="http://schemas.microsoft.com/office/drawing/2014/main" id="{71AE1A58-146A-6440-9119-AA16074F3BCA}"/>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7"/>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DATA GENERATORS ARE A WAY...</a:t>
            </a:r>
            <a:endParaRPr sz="3600" b="0" i="0" u="none" strike="noStrike" cap="none">
              <a:solidFill>
                <a:srgbClr val="3F3F3F"/>
              </a:solidFill>
              <a:latin typeface="Oswald"/>
              <a:ea typeface="Oswald"/>
              <a:cs typeface="Oswald"/>
              <a:sym typeface="Oswald"/>
            </a:endParaRPr>
          </a:p>
        </p:txBody>
      </p:sp>
      <p:sp>
        <p:nvSpPr>
          <p:cNvPr id="565" name="Google Shape;565;p77"/>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DataMagic - provides datasets that can be used by your application and tests</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HipTest - commercial app for test &amp; test data management</a:t>
            </a:r>
            <a:endParaRPr sz="3200">
              <a:solidFill>
                <a:srgbClr val="3F3F3F"/>
              </a:solidFill>
              <a:latin typeface="Helvetica Neue"/>
              <a:ea typeface="Helvetica Neue"/>
              <a:cs typeface="Helvetica Neue"/>
              <a:sym typeface="Helvetica Neue"/>
            </a:endParaRPr>
          </a:p>
        </p:txBody>
      </p:sp>
      <p:pic>
        <p:nvPicPr>
          <p:cNvPr id="6" name="Picture 5">
            <a:extLst>
              <a:ext uri="{FF2B5EF4-FFF2-40B4-BE49-F238E27FC236}">
                <a16:creationId xmlns:a16="http://schemas.microsoft.com/office/drawing/2014/main" id="{EB68834B-AC14-B845-953F-1A9B71AED610}"/>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7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LET’S DISCUSS!</a:t>
            </a:r>
            <a:endParaRPr sz="3600" b="0" i="0" u="none" strike="noStrike" cap="none">
              <a:solidFill>
                <a:srgbClr val="3F3F3F"/>
              </a:solidFill>
              <a:latin typeface="Oswald"/>
              <a:ea typeface="Oswald"/>
              <a:cs typeface="Oswald"/>
              <a:sym typeface="Oswald"/>
            </a:endParaRPr>
          </a:p>
        </p:txBody>
      </p:sp>
      <p:sp>
        <p:nvSpPr>
          <p:cNvPr id="573" name="Google Shape;573;p78"/>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This is a highly subjective and context aware topic.</a:t>
            </a:r>
            <a:endParaRPr sz="3200">
              <a:solidFill>
                <a:srgbClr val="3F3F3F"/>
              </a:solidFill>
              <a:latin typeface="Helvetica Neue"/>
              <a:ea typeface="Helvetica Neue"/>
              <a:cs typeface="Helvetica Neue"/>
              <a:sym typeface="Helvetica Neue"/>
            </a:endParaRPr>
          </a:p>
        </p:txBody>
      </p:sp>
      <p:pic>
        <p:nvPicPr>
          <p:cNvPr id="6" name="Picture 5">
            <a:extLst>
              <a:ext uri="{FF2B5EF4-FFF2-40B4-BE49-F238E27FC236}">
                <a16:creationId xmlns:a16="http://schemas.microsoft.com/office/drawing/2014/main" id="{D3E4930F-4E4A-574A-BAC0-12526D448BE4}"/>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85" descr="XMVLGZZTW3.jpg"/>
          <p:cNvPicPr preferRelativeResize="0"/>
          <p:nvPr/>
        </p:nvPicPr>
        <p:blipFill rotWithShape="1">
          <a:blip r:embed="rId3">
            <a:alphaModFix/>
          </a:blip>
          <a:srcRect l="14651" b="13863"/>
          <a:stretch/>
        </p:blipFill>
        <p:spPr>
          <a:xfrm flipH="1">
            <a:off x="-2" y="-1009646"/>
            <a:ext cx="9144002" cy="6153146"/>
          </a:xfrm>
          <a:prstGeom prst="rect">
            <a:avLst/>
          </a:prstGeom>
          <a:noFill/>
          <a:ln>
            <a:noFill/>
          </a:ln>
        </p:spPr>
      </p:pic>
      <p:sp>
        <p:nvSpPr>
          <p:cNvPr id="624" name="Google Shape;624;p85"/>
          <p:cNvSpPr txBox="1"/>
          <p:nvPr/>
        </p:nvSpPr>
        <p:spPr>
          <a:xfrm>
            <a:off x="457200" y="518110"/>
            <a:ext cx="7863881" cy="38472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a:solidFill>
                  <a:schemeClr val="lt1"/>
                </a:solidFill>
                <a:latin typeface="Oswald"/>
                <a:ea typeface="Oswald"/>
                <a:cs typeface="Oswald"/>
                <a:sym typeface="Oswald"/>
              </a:rPr>
              <a:t>THE END</a:t>
            </a:r>
            <a:endParaRPr sz="9600" b="1">
              <a:solidFill>
                <a:srgbClr val="FFFFFF"/>
              </a:solidFill>
              <a:latin typeface="Oswald"/>
              <a:ea typeface="Oswald"/>
              <a:cs typeface="Oswald"/>
              <a:sym typeface="Oswald"/>
            </a:endParaRPr>
          </a:p>
          <a:p>
            <a:pPr marL="0" marR="0" lvl="0" indent="0" algn="l" rtl="0">
              <a:spcBef>
                <a:spcPts val="0"/>
              </a:spcBef>
              <a:spcAft>
                <a:spcPts val="0"/>
              </a:spcAft>
              <a:buNone/>
            </a:pPr>
            <a:endParaRPr>
              <a:latin typeface="Oswald"/>
              <a:ea typeface="Oswald"/>
              <a:cs typeface="Oswald"/>
              <a:sym typeface="Oswald"/>
            </a:endParaRPr>
          </a:p>
          <a:p>
            <a:pPr marL="0" marR="0" lvl="0" indent="0" algn="l" rtl="0">
              <a:spcBef>
                <a:spcPts val="0"/>
              </a:spcBef>
              <a:spcAft>
                <a:spcPts val="0"/>
              </a:spcAft>
              <a:buNone/>
            </a:pPr>
            <a:endParaRPr sz="5400" b="1">
              <a:solidFill>
                <a:schemeClr val="lt1"/>
              </a:solidFill>
              <a:latin typeface="Oswald"/>
              <a:ea typeface="Oswald"/>
              <a:cs typeface="Oswald"/>
              <a:sym typeface="Oswald"/>
            </a:endParaRPr>
          </a:p>
        </p:txBody>
      </p:sp>
      <p:pic>
        <p:nvPicPr>
          <p:cNvPr id="7" name="Picture 6">
            <a:extLst>
              <a:ext uri="{FF2B5EF4-FFF2-40B4-BE49-F238E27FC236}">
                <a16:creationId xmlns:a16="http://schemas.microsoft.com/office/drawing/2014/main" id="{676A1C46-29D1-C647-9CA0-BC74FAE727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Google Shape;117;p17"/>
          <p:cNvSpPr txBox="1">
            <a:spLocks noGrp="1"/>
          </p:cNvSpPr>
          <p:nvPr>
            <p:ph type="title"/>
          </p:nvPr>
        </p:nvSpPr>
        <p:spPr>
          <a:xfrm>
            <a:off x="524792" y="1216549"/>
            <a:ext cx="2665669" cy="1997766"/>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200" kern="1200" dirty="0">
                <a:solidFill>
                  <a:schemeClr val="bg1"/>
                </a:solidFill>
                <a:latin typeface="Dank Mono" pitchFamily="49" charset="77"/>
                <a:ea typeface="+mj-ea"/>
                <a:cs typeface="+mj-cs"/>
              </a:rPr>
              <a:t>WHAT IS ATDD?</a:t>
            </a:r>
            <a:endParaRPr lang="en-US" sz="4200" b="0" i="0" u="none" strike="noStrike" kern="1200" cap="none" dirty="0">
              <a:solidFill>
                <a:schemeClr val="bg1"/>
              </a:solidFill>
              <a:latin typeface="Dank Mono" pitchFamily="49" charset="77"/>
              <a:ea typeface="+mj-ea"/>
              <a:cs typeface="+mj-cs"/>
              <a:sym typeface="Oswald"/>
            </a:endParaRPr>
          </a:p>
        </p:txBody>
      </p:sp>
      <p:grpSp>
        <p:nvGrpSpPr>
          <p:cNvPr id="129" name="Group 128">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511222"/>
            <a:ext cx="846288" cy="635405"/>
            <a:chOff x="668003" y="1684057"/>
            <a:chExt cx="1128382" cy="847206"/>
          </a:xfrm>
        </p:grpSpPr>
        <p:sp>
          <p:nvSpPr>
            <p:cNvPr id="13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Google Shape;119;p17">
            <a:extLst>
              <a:ext uri="{FF2B5EF4-FFF2-40B4-BE49-F238E27FC236}">
                <a16:creationId xmlns:a16="http://schemas.microsoft.com/office/drawing/2014/main" id="{91C1CA02-C317-B14D-813C-D809A85174E4}"/>
              </a:ext>
            </a:extLst>
          </p:cNvPr>
          <p:cNvPicPr preferRelativeResize="0"/>
          <p:nvPr/>
        </p:nvPicPr>
        <p:blipFill>
          <a:blip r:embed="rId3"/>
          <a:stretch>
            <a:fillRect/>
          </a:stretch>
        </p:blipFill>
        <p:spPr>
          <a:xfrm>
            <a:off x="3715253" y="823158"/>
            <a:ext cx="5283421" cy="3196469"/>
          </a:xfrm>
          <a:prstGeom prst="rect">
            <a:avLst/>
          </a:prstGeom>
          <a:noFill/>
        </p:spPr>
      </p:pic>
      <p:pic>
        <p:nvPicPr>
          <p:cNvPr id="13" name="Picture 12">
            <a:extLst>
              <a:ext uri="{FF2B5EF4-FFF2-40B4-BE49-F238E27FC236}">
                <a16:creationId xmlns:a16="http://schemas.microsoft.com/office/drawing/2014/main" id="{34BBD46B-ECF5-8345-BEA6-4107A7FCDA8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23074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2770" name="Picture 2" descr="Best Way to Take a Break at Work? It&amp;#39;s Not What You Think, Says New Study |  Working Mother">
            <a:extLst>
              <a:ext uri="{FF2B5EF4-FFF2-40B4-BE49-F238E27FC236}">
                <a16:creationId xmlns:a16="http://schemas.microsoft.com/office/drawing/2014/main" id="{D302E047-50E2-034D-B273-339E4AFFB56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b="15414"/>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3669030"/>
            <a:ext cx="9143998" cy="147447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Google Shape;261;p36"/>
          <p:cNvSpPr txBox="1">
            <a:spLocks noGrp="1"/>
          </p:cNvSpPr>
          <p:nvPr>
            <p:ph type="title"/>
          </p:nvPr>
        </p:nvSpPr>
        <p:spPr>
          <a:xfrm>
            <a:off x="726948" y="3865626"/>
            <a:ext cx="5229903" cy="946404"/>
          </a:xfrm>
          <a:prstGeom prst="ellipse">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2800" kern="1200" dirty="0">
                <a:solidFill>
                  <a:schemeClr val="tx1">
                    <a:lumMod val="85000"/>
                    <a:lumOff val="15000"/>
                  </a:schemeClr>
                </a:solidFill>
                <a:latin typeface="Dank Mono" pitchFamily="49" charset="77"/>
                <a:ea typeface="+mj-ea"/>
                <a:cs typeface="+mj-cs"/>
              </a:rPr>
              <a:t>BREAK</a:t>
            </a:r>
          </a:p>
        </p:txBody>
      </p:sp>
      <p:cxnSp>
        <p:nvCxnSpPr>
          <p:cNvPr id="75" name="Straight Connector 74">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103620" y="3993799"/>
            <a:ext cx="0" cy="6858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63" name="Google Shape;263;p36"/>
          <p:cNvSpPr txBox="1">
            <a:spLocks noGrp="1"/>
          </p:cNvSpPr>
          <p:nvPr>
            <p:ph type="sldNum" idx="12"/>
          </p:nvPr>
        </p:nvSpPr>
        <p:spPr>
          <a:xfrm>
            <a:off x="7668985" y="4915267"/>
            <a:ext cx="846365" cy="20574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200" kern="1200">
                <a:solidFill>
                  <a:schemeClr val="tx1"/>
                </a:solidFill>
                <a:ea typeface="+mn-ea"/>
                <a:cs typeface="+mn-cs"/>
              </a:rPr>
              <a:pPr algn="r">
                <a:lnSpc>
                  <a:spcPct val="90000"/>
                </a:lnSpc>
                <a:spcAft>
                  <a:spcPts val="600"/>
                </a:spcAft>
                <a:buClrTx/>
                <a:defRPr/>
              </a:pPr>
              <a:t>9</a:t>
            </a:fld>
            <a:endParaRPr lang="en-US" sz="200" kern="1200">
              <a:solidFill>
                <a:schemeClr val="tx1"/>
              </a:solidFill>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58989092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7780</TotalTime>
  <Words>5963</Words>
  <Application>Microsoft Macintosh PowerPoint</Application>
  <PresentationFormat>On-screen Show (16:9)</PresentationFormat>
  <Paragraphs>851</Paragraphs>
  <Slides>77</Slides>
  <Notes>77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77</vt:i4>
      </vt:variant>
    </vt:vector>
  </HeadingPairs>
  <TitlesOfParts>
    <vt:vector size="87" baseType="lpstr">
      <vt:lpstr>Calibri</vt:lpstr>
      <vt:lpstr>Arial</vt:lpstr>
      <vt:lpstr>Garamond</vt:lpstr>
      <vt:lpstr>Dank Mono</vt:lpstr>
      <vt:lpstr>Oswald</vt:lpstr>
      <vt:lpstr>Consolas</vt:lpstr>
      <vt:lpstr>Helvetica Neue</vt:lpstr>
      <vt:lpstr>Gill Sans</vt:lpstr>
      <vt:lpstr>Tw Cen MT</vt:lpstr>
      <vt:lpstr>Office Theme</vt:lpstr>
      <vt:lpstr>ATDD</vt:lpstr>
      <vt:lpstr>Justin Beall</vt:lpstr>
      <vt:lpstr>INTRODUCTIONS</vt:lpstr>
      <vt:lpstr>Working Agreements</vt:lpstr>
      <vt:lpstr>Why Are We Here?</vt:lpstr>
      <vt:lpstr>Course Objectives</vt:lpstr>
      <vt:lpstr>ATDD</vt:lpstr>
      <vt:lpstr>WHAT IS ATDD?</vt:lpstr>
      <vt:lpstr>BREAK</vt:lpstr>
      <vt:lpstr>GHERKIN</vt:lpstr>
      <vt:lpstr>RUNNING TESTS</vt:lpstr>
      <vt:lpstr>WHERE DOES AUTOMATION FIT INTO ATDD?</vt:lpstr>
      <vt:lpstr>WHY USE AUTOMATION?</vt:lpstr>
      <vt:lpstr>PowerPoint Presentation</vt:lpstr>
      <vt:lpstr>BREAK</vt:lpstr>
      <vt:lpstr>WEB TEST AUTOMATION TOOLS</vt:lpstr>
      <vt:lpstr>Cucumber JS</vt:lpstr>
      <vt:lpstr>Cucumber.rb</vt:lpstr>
      <vt:lpstr>SpecFlow</vt:lpstr>
      <vt:lpstr>Cucumber JVM</vt:lpstr>
      <vt:lpstr>Behave</vt:lpstr>
      <vt:lpstr>WEB TEST AUTOMATION TOOLS</vt:lpstr>
      <vt:lpstr>SELENIUM</vt:lpstr>
      <vt:lpstr>PROTRACTOR</vt:lpstr>
      <vt:lpstr>WATIR</vt:lpstr>
      <vt:lpstr>Puppies Scenario</vt:lpstr>
      <vt:lpstr>PROJECT STRUCTURE</vt:lpstr>
      <vt:lpstr>BREAK</vt:lpstr>
      <vt:lpstr>NEXT TWO SCENARIOS  03_puppies puppies.feature Scenarios #2 &amp; #3</vt:lpstr>
      <vt:lpstr>Review</vt:lpstr>
      <vt:lpstr>COMPOUND STEP SCENARIO</vt:lpstr>
      <vt:lpstr>BREAK</vt:lpstr>
      <vt:lpstr>NEXT TWO SCENARIOS</vt:lpstr>
      <vt:lpstr>LET’S REVIEW!</vt:lpstr>
      <vt:lpstr>BREAK</vt:lpstr>
      <vt:lpstr>Testing Pyramid</vt:lpstr>
      <vt:lpstr>TAGS &amp; COMMAND LINE</vt:lpstr>
      <vt:lpstr>TAGS</vt:lpstr>
      <vt:lpstr>USAGE OF TAGS</vt:lpstr>
      <vt:lpstr>TAGS &amp; HOOKS</vt:lpstr>
      <vt:lpstr>TAGS &amp; COMMAND LINE</vt:lpstr>
      <vt:lpstr>DAY 1 - WRAP UP!</vt:lpstr>
      <vt:lpstr>PowerPoint Presentation</vt:lpstr>
      <vt:lpstr>RECAP</vt:lpstr>
      <vt:lpstr>Course Objectives</vt:lpstr>
      <vt:lpstr>Shared Understanding</vt:lpstr>
      <vt:lpstr>Blue Planned Red  Actual</vt:lpstr>
      <vt:lpstr>PowerPoint Presentation</vt:lpstr>
      <vt:lpstr>PowerPoint Presentation</vt:lpstr>
      <vt:lpstr>PowerPoint Presentation</vt:lpstr>
      <vt:lpstr>WALKTHROUGH A CALCULATED ELEMENT SCENARIO</vt:lpstr>
      <vt:lpstr>Class A CALCULATED ELEMENT SCENARIO</vt:lpstr>
      <vt:lpstr>LET’S REVIEW!</vt:lpstr>
      <vt:lpstr>PowerPoint Presentation</vt:lpstr>
      <vt:lpstr>WALKTHROUGH A SCENARIO THAT USES A DATA TABLE</vt:lpstr>
      <vt:lpstr>NOW YOU DO THE NEXT SCENARIO (adopt_puppies.feature Scenario #8)</vt:lpstr>
      <vt:lpstr>LET’S REVIEW!</vt:lpstr>
      <vt:lpstr>PowerPoint Presentation</vt:lpstr>
      <vt:lpstr>WALKTHROUGH A SCENARIO THAT USES AN OUTLINE</vt:lpstr>
      <vt:lpstr>NOW YOU DO THE NEXT SCENARIO (adopt_puppies.feature Scenario #9)</vt:lpstr>
      <vt:lpstr>LET’S REVIEW!</vt:lpstr>
      <vt:lpstr>PowerPoint Presentation</vt:lpstr>
      <vt:lpstr>WALKTHROUGH A SCENARIO THAT USES A BACKGROUND</vt:lpstr>
      <vt:lpstr>NOW YOU DO THE NEXT SCENARIO</vt:lpstr>
      <vt:lpstr>LET’S REVIEW!</vt:lpstr>
      <vt:lpstr>15 MIN BIO BREAK!</vt:lpstr>
      <vt:lpstr>PAGEOBJECT PATTERN</vt:lpstr>
      <vt:lpstr>WHICH IS BETTER IN STEP DEFINITIONS?</vt:lpstr>
      <vt:lpstr>PAGEOBJECT</vt:lpstr>
      <vt:lpstr>PAGEOBJECT - SERVICES</vt:lpstr>
      <vt:lpstr>PAGEOBJECT - SHARED SERVICES</vt:lpstr>
      <vt:lpstr>PAGEOBJECT - IMPLEMENTATIONS</vt:lpstr>
      <vt:lpstr>TEST FIXTURES, DATA MANAGEMENT, AND OTHER SUNDRIES</vt:lpstr>
      <vt:lpstr>HOW DO YOU MANAGE TEST DATA?</vt:lpstr>
      <vt:lpstr>DATA GENERATORS ARE A WAY...</vt:lpstr>
      <vt:lpstr>LET’S DISCUSS!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ATDD</dc:title>
  <cp:lastModifiedBy>Justin Beall</cp:lastModifiedBy>
  <cp:revision>27</cp:revision>
  <dcterms:modified xsi:type="dcterms:W3CDTF">2021-09-19T22:01:45Z</dcterms:modified>
</cp:coreProperties>
</file>